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gif" ContentType="video/unknown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53"/>
  </p:notesMasterIdLst>
  <p:handoutMasterIdLst>
    <p:handoutMasterId r:id="rId54"/>
  </p:handoutMasterIdLst>
  <p:sldIdLst>
    <p:sldId id="256" r:id="rId5"/>
    <p:sldId id="257" r:id="rId6"/>
    <p:sldId id="265" r:id="rId7"/>
    <p:sldId id="268" r:id="rId8"/>
    <p:sldId id="264" r:id="rId9"/>
    <p:sldId id="289" r:id="rId10"/>
    <p:sldId id="296" r:id="rId11"/>
    <p:sldId id="299" r:id="rId12"/>
    <p:sldId id="271" r:id="rId13"/>
    <p:sldId id="276" r:id="rId14"/>
    <p:sldId id="262" r:id="rId15"/>
    <p:sldId id="275" r:id="rId16"/>
    <p:sldId id="308" r:id="rId17"/>
    <p:sldId id="279" r:id="rId18"/>
    <p:sldId id="309" r:id="rId19"/>
    <p:sldId id="290" r:id="rId20"/>
    <p:sldId id="281" r:id="rId21"/>
    <p:sldId id="313" r:id="rId22"/>
    <p:sldId id="310" r:id="rId23"/>
    <p:sldId id="280" r:id="rId24"/>
    <p:sldId id="311" r:id="rId25"/>
    <p:sldId id="291" r:id="rId26"/>
    <p:sldId id="312" r:id="rId27"/>
    <p:sldId id="314" r:id="rId28"/>
    <p:sldId id="302" r:id="rId29"/>
    <p:sldId id="277" r:id="rId30"/>
    <p:sldId id="278" r:id="rId31"/>
    <p:sldId id="267" r:id="rId32"/>
    <p:sldId id="259" r:id="rId33"/>
    <p:sldId id="263" r:id="rId34"/>
    <p:sldId id="266" r:id="rId35"/>
    <p:sldId id="260" r:id="rId36"/>
    <p:sldId id="301" r:id="rId37"/>
    <p:sldId id="300" r:id="rId38"/>
    <p:sldId id="269" r:id="rId39"/>
    <p:sldId id="261" r:id="rId40"/>
    <p:sldId id="304" r:id="rId41"/>
    <p:sldId id="305" r:id="rId42"/>
    <p:sldId id="306" r:id="rId43"/>
    <p:sldId id="307" r:id="rId44"/>
    <p:sldId id="258" r:id="rId45"/>
    <p:sldId id="282" r:id="rId46"/>
    <p:sldId id="285" r:id="rId47"/>
    <p:sldId id="286" r:id="rId48"/>
    <p:sldId id="283" r:id="rId49"/>
    <p:sldId id="287" r:id="rId50"/>
    <p:sldId id="284" r:id="rId51"/>
    <p:sldId id="303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32F0"/>
    <a:srgbClr val="31859C"/>
    <a:srgbClr val="4BACC6"/>
    <a:srgbClr val="7AF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74" autoAdjust="0"/>
    <p:restoredTop sz="97099" autoAdjust="0"/>
  </p:normalViewPr>
  <p:slideViewPr>
    <p:cSldViewPr snapToGrid="0" snapToObjects="1">
      <p:cViewPr>
        <p:scale>
          <a:sx n="112" d="100"/>
          <a:sy n="112" d="100"/>
        </p:scale>
        <p:origin x="-768" y="3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notesMaster" Target="notesMasters/notesMaster1.xml"/><Relationship Id="rId54" Type="http://schemas.openxmlformats.org/officeDocument/2006/relationships/handoutMaster" Target="handoutMasters/handoutMaster1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726C7B-401F-074E-BBD7-11B0B12A3CC6}" type="datetimeFigureOut">
              <a:rPr kumimoji="1" lang="ja-JP" altLang="en-US" smtClean="0"/>
              <a:t>2017/07/18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E4EC61-4347-C041-A3FE-3BB63162DA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08130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8E0768-820A-AC4A-829E-56F2DBC22442}" type="datetimeFigureOut">
              <a:rPr kumimoji="1" lang="ja-JP" altLang="en-US" smtClean="0"/>
              <a:t>2017/07/18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76112E-DC85-B947-9A43-9B5FD94FF1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1159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  <a:p>
            <a:r>
              <a:rPr kumimoji="1" lang="ja-JP" altLang="en-US"/>
              <a:t>----- 会議メモ (2017/02/14 22:15) -----</a:t>
            </a:r>
          </a:p>
          <a:p>
            <a:r>
              <a:rPr kumimoji="1" lang="ja-JP" altLang="en-US"/>
              <a:t>軌道要素がなぜ重要なのか</a:t>
            </a:r>
          </a:p>
          <a:p>
            <a:r>
              <a:rPr kumimoji="1" lang="ja-JP" altLang="en-US"/>
              <a:t>位置と速度じゃだめなの</a:t>
            </a:r>
          </a:p>
          <a:p>
            <a:r>
              <a:rPr kumimoji="1" lang="ja-JP" altLang="en-US"/>
              <a:t>	軌道要素を使うことで軌道の特徴をつかみやすい</a:t>
            </a:r>
          </a:p>
          <a:p>
            <a:r>
              <a:rPr kumimoji="1" lang="ja-JP" altLang="en-US"/>
              <a:t>色の説明</a:t>
            </a:r>
          </a:p>
          <a:p>
            <a:r>
              <a:rPr kumimoji="1" lang="ja-JP" altLang="en-US"/>
              <a:t>基準面ってなに</a:t>
            </a:r>
          </a:p>
          <a:p>
            <a:r>
              <a:rPr kumimoji="1" lang="ja-JP" altLang="en-US"/>
              <a:t>	地球の公転軌道を基準面</a:t>
            </a:r>
          </a:p>
          <a:p>
            <a:r>
              <a:rPr kumimoji="1" lang="ja-JP" altLang="en-US"/>
              <a:t>	春分点と太陽を結んだ直線を基準線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6112E-DC85-B947-9A43-9B5FD94FF1A4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5945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-6531" y="6576904"/>
            <a:ext cx="9180000" cy="306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0079" y="-10080"/>
            <a:ext cx="9180000" cy="889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77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87309"/>
            <a:ext cx="8229600" cy="5244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86984"/>
            <a:ext cx="2133600" cy="2710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+mn-ea"/>
                <a:ea typeface="+mn-ea"/>
              </a:defRPr>
            </a:lvl1pPr>
          </a:lstStyle>
          <a:p>
            <a:r>
              <a:rPr lang="en-US" altLang="ja-JP" dirty="0" smtClean="0"/>
              <a:t>2017/02/16 </a:t>
            </a:r>
            <a:r>
              <a:rPr lang="ja-JP" altLang="en-US" dirty="0" smtClean="0"/>
              <a:t>卒論発表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86985"/>
            <a:ext cx="2895600" cy="2675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86984"/>
            <a:ext cx="2133600" cy="2710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+mn-ea"/>
                <a:ea typeface="+mn-ea"/>
                <a:cs typeface="ヒラギノ角ゴ Pro W3"/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800" b="1" i="0" u="none" kern="1200">
          <a:ln>
            <a:noFill/>
          </a:ln>
          <a:solidFill>
            <a:schemeClr val="bg1"/>
          </a:solidFill>
          <a:effectLst/>
          <a:latin typeface="+mj-ea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2.gif"/><Relationship Id="rId4" Type="http://schemas.openxmlformats.org/officeDocument/2006/relationships/video" Target="../media/media2.gif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microsoft.com/office/2007/relationships/media" Target="../media/media1.gif"/><Relationship Id="rId2" Type="http://schemas.openxmlformats.org/officeDocument/2006/relationships/video" Target="../media/media1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5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5" Type="http://schemas.openxmlformats.org/officeDocument/2006/relationships/image" Target="../media/image27.emf"/><Relationship Id="rId6" Type="http://schemas.openxmlformats.org/officeDocument/2006/relationships/image" Target="../media/image28.emf"/><Relationship Id="rId7" Type="http://schemas.openxmlformats.org/officeDocument/2006/relationships/image" Target="../media/image29.emf"/><Relationship Id="rId1" Type="http://schemas.microsoft.com/office/2007/relationships/media" Target="../media/media3.gif"/><Relationship Id="rId2" Type="http://schemas.openxmlformats.org/officeDocument/2006/relationships/video" Target="../media/media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5" Type="http://schemas.openxmlformats.org/officeDocument/2006/relationships/image" Target="../media/image27.emf"/><Relationship Id="rId6" Type="http://schemas.openxmlformats.org/officeDocument/2006/relationships/image" Target="../media/image28.emf"/><Relationship Id="rId7" Type="http://schemas.openxmlformats.org/officeDocument/2006/relationships/image" Target="../media/image29.emf"/><Relationship Id="rId1" Type="http://schemas.microsoft.com/office/2007/relationships/media" Target="../media/media4.gif"/><Relationship Id="rId2" Type="http://schemas.openxmlformats.org/officeDocument/2006/relationships/video" Target="../media/media4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5" Type="http://schemas.openxmlformats.org/officeDocument/2006/relationships/image" Target="../media/image27.emf"/><Relationship Id="rId6" Type="http://schemas.openxmlformats.org/officeDocument/2006/relationships/image" Target="../media/image28.emf"/><Relationship Id="rId7" Type="http://schemas.openxmlformats.org/officeDocument/2006/relationships/image" Target="../media/image29.emf"/><Relationship Id="rId1" Type="http://schemas.microsoft.com/office/2007/relationships/media" Target="../media/media5.gif"/><Relationship Id="rId2" Type="http://schemas.openxmlformats.org/officeDocument/2006/relationships/video" Target="../media/media5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5.png"/><Relationship Id="rId5" Type="http://schemas.openxmlformats.org/officeDocument/2006/relationships/image" Target="../media/image27.emf"/><Relationship Id="rId6" Type="http://schemas.openxmlformats.org/officeDocument/2006/relationships/image" Target="../media/image28.emf"/><Relationship Id="rId7" Type="http://schemas.openxmlformats.org/officeDocument/2006/relationships/image" Target="../media/image29.emf"/><Relationship Id="rId1" Type="http://schemas.microsoft.com/office/2007/relationships/media" Target="../media/media6.gif"/><Relationship Id="rId2" Type="http://schemas.openxmlformats.org/officeDocument/2006/relationships/video" Target="../media/media6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7.png"/><Relationship Id="rId5" Type="http://schemas.openxmlformats.org/officeDocument/2006/relationships/image" Target="../media/image27.emf"/><Relationship Id="rId6" Type="http://schemas.openxmlformats.org/officeDocument/2006/relationships/image" Target="../media/image28.emf"/><Relationship Id="rId7" Type="http://schemas.openxmlformats.org/officeDocument/2006/relationships/image" Target="../media/image29.emf"/><Relationship Id="rId1" Type="http://schemas.microsoft.com/office/2007/relationships/media" Target="../media/media7.gif"/><Relationship Id="rId2" Type="http://schemas.openxmlformats.org/officeDocument/2006/relationships/video" Target="../media/media7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9.png"/><Relationship Id="rId5" Type="http://schemas.openxmlformats.org/officeDocument/2006/relationships/image" Target="../media/image27.emf"/><Relationship Id="rId6" Type="http://schemas.openxmlformats.org/officeDocument/2006/relationships/image" Target="../media/image28.emf"/><Relationship Id="rId7" Type="http://schemas.openxmlformats.org/officeDocument/2006/relationships/image" Target="../media/image29.emf"/><Relationship Id="rId1" Type="http://schemas.microsoft.com/office/2007/relationships/media" Target="../media/media8.gif"/><Relationship Id="rId2" Type="http://schemas.openxmlformats.org/officeDocument/2006/relationships/video" Target="../media/media8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emf"/><Relationship Id="rId5" Type="http://schemas.openxmlformats.org/officeDocument/2006/relationships/image" Target="../media/image51.emf"/><Relationship Id="rId6" Type="http://schemas.openxmlformats.org/officeDocument/2006/relationships/image" Target="../media/image52.emf"/><Relationship Id="rId7" Type="http://schemas.openxmlformats.org/officeDocument/2006/relationships/image" Target="../media/image53.emf"/><Relationship Id="rId8" Type="http://schemas.openxmlformats.org/officeDocument/2006/relationships/image" Target="../media/image54.emf"/><Relationship Id="rId9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4" Type="http://schemas.openxmlformats.org/officeDocument/2006/relationships/image" Target="../media/image58.emf"/><Relationship Id="rId5" Type="http://schemas.openxmlformats.org/officeDocument/2006/relationships/image" Target="../media/image59.emf"/><Relationship Id="rId6" Type="http://schemas.openxmlformats.org/officeDocument/2006/relationships/image" Target="../media/image60.emf"/><Relationship Id="rId7" Type="http://schemas.openxmlformats.org/officeDocument/2006/relationships/image" Target="../media/image61.emf"/><Relationship Id="rId8" Type="http://schemas.openxmlformats.org/officeDocument/2006/relationships/image" Target="../media/image62.emf"/><Relationship Id="rId9" Type="http://schemas.openxmlformats.org/officeDocument/2006/relationships/image" Target="../media/image63.emf"/><Relationship Id="rId10" Type="http://schemas.openxmlformats.org/officeDocument/2006/relationships/image" Target="../media/image64.emf"/><Relationship Id="rId11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Relationship Id="rId3" Type="http://schemas.openxmlformats.org/officeDocument/2006/relationships/image" Target="../media/image67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4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1.emf"/><Relationship Id="rId12" Type="http://schemas.openxmlformats.org/officeDocument/2006/relationships/image" Target="../media/image82.emf"/><Relationship Id="rId13" Type="http://schemas.openxmlformats.org/officeDocument/2006/relationships/image" Target="../media/image83.emf"/><Relationship Id="rId14" Type="http://schemas.openxmlformats.org/officeDocument/2006/relationships/image" Target="../media/image84.emf"/><Relationship Id="rId15" Type="http://schemas.openxmlformats.org/officeDocument/2006/relationships/image" Target="../media/image8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emf"/><Relationship Id="rId4" Type="http://schemas.openxmlformats.org/officeDocument/2006/relationships/image" Target="../media/image74.emf"/><Relationship Id="rId5" Type="http://schemas.openxmlformats.org/officeDocument/2006/relationships/image" Target="../media/image75.emf"/><Relationship Id="rId6" Type="http://schemas.openxmlformats.org/officeDocument/2006/relationships/image" Target="../media/image76.emf"/><Relationship Id="rId7" Type="http://schemas.openxmlformats.org/officeDocument/2006/relationships/image" Target="../media/image77.emf"/><Relationship Id="rId8" Type="http://schemas.openxmlformats.org/officeDocument/2006/relationships/image" Target="../media/image78.emf"/><Relationship Id="rId9" Type="http://schemas.openxmlformats.org/officeDocument/2006/relationships/image" Target="../media/image79.emf"/><Relationship Id="rId10" Type="http://schemas.openxmlformats.org/officeDocument/2006/relationships/image" Target="../media/image8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.png"/><Relationship Id="rId6" Type="http://schemas.openxmlformats.org/officeDocument/2006/relationships/image" Target="../media/image89.emf"/><Relationship Id="rId7" Type="http://schemas.openxmlformats.org/officeDocument/2006/relationships/image" Target="../media/image90.emf"/><Relationship Id="rId8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4" Type="http://schemas.openxmlformats.org/officeDocument/2006/relationships/image" Target="../media/image94.emf"/><Relationship Id="rId5" Type="http://schemas.openxmlformats.org/officeDocument/2006/relationships/image" Target="../media/image95.emf"/><Relationship Id="rId6" Type="http://schemas.openxmlformats.org/officeDocument/2006/relationships/image" Target="../media/image96.emf"/><Relationship Id="rId7" Type="http://schemas.openxmlformats.org/officeDocument/2006/relationships/image" Target="../media/image97.emf"/><Relationship Id="rId8" Type="http://schemas.openxmlformats.org/officeDocument/2006/relationships/image" Target="../media/image98.emf"/><Relationship Id="rId9" Type="http://schemas.openxmlformats.org/officeDocument/2006/relationships/image" Target="../media/image99.emf"/><Relationship Id="rId10" Type="http://schemas.openxmlformats.org/officeDocument/2006/relationships/image" Target="../media/image100.emf"/><Relationship Id="rId11" Type="http://schemas.openxmlformats.org/officeDocument/2006/relationships/image" Target="../media/image10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4" Type="http://schemas.openxmlformats.org/officeDocument/2006/relationships/image" Target="../media/image104.emf"/><Relationship Id="rId5" Type="http://schemas.openxmlformats.org/officeDocument/2006/relationships/image" Target="../media/image105.emf"/><Relationship Id="rId6" Type="http://schemas.openxmlformats.org/officeDocument/2006/relationships/image" Target="../media/image106.emf"/><Relationship Id="rId7" Type="http://schemas.openxmlformats.org/officeDocument/2006/relationships/image" Target="../media/image107.emf"/><Relationship Id="rId8" Type="http://schemas.openxmlformats.org/officeDocument/2006/relationships/image" Target="../media/image108.emf"/><Relationship Id="rId9" Type="http://schemas.openxmlformats.org/officeDocument/2006/relationships/image" Target="../media/image10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4" Type="http://schemas.openxmlformats.org/officeDocument/2006/relationships/image" Target="../media/image112.emf"/><Relationship Id="rId5" Type="http://schemas.openxmlformats.org/officeDocument/2006/relationships/image" Target="../media/image113.emf"/><Relationship Id="rId6" Type="http://schemas.openxmlformats.org/officeDocument/2006/relationships/image" Target="../media/image114.emf"/><Relationship Id="rId7" Type="http://schemas.openxmlformats.org/officeDocument/2006/relationships/image" Target="../media/image98.emf"/><Relationship Id="rId8" Type="http://schemas.openxmlformats.org/officeDocument/2006/relationships/image" Target="../media/image9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6" Type="http://schemas.openxmlformats.org/officeDocument/2006/relationships/image" Target="../media/image6.emf"/><Relationship Id="rId7" Type="http://schemas.openxmlformats.org/officeDocument/2006/relationships/image" Target="../media/image7.emf"/><Relationship Id="rId8" Type="http://schemas.openxmlformats.org/officeDocument/2006/relationships/image" Target="../media/image8.png"/><Relationship Id="rId9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4.emf"/><Relationship Id="rId12" Type="http://schemas.openxmlformats.org/officeDocument/2006/relationships/image" Target="../media/image125.emf"/><Relationship Id="rId13" Type="http://schemas.openxmlformats.org/officeDocument/2006/relationships/image" Target="../media/image126.emf"/><Relationship Id="rId14" Type="http://schemas.openxmlformats.org/officeDocument/2006/relationships/image" Target="../media/image127.emf"/><Relationship Id="rId15" Type="http://schemas.openxmlformats.org/officeDocument/2006/relationships/image" Target="../media/image1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emf"/><Relationship Id="rId3" Type="http://schemas.openxmlformats.org/officeDocument/2006/relationships/image" Target="../media/image116.emf"/><Relationship Id="rId4" Type="http://schemas.openxmlformats.org/officeDocument/2006/relationships/image" Target="../media/image117.emf"/><Relationship Id="rId5" Type="http://schemas.openxmlformats.org/officeDocument/2006/relationships/image" Target="../media/image118.emf"/><Relationship Id="rId6" Type="http://schemas.openxmlformats.org/officeDocument/2006/relationships/image" Target="../media/image119.emf"/><Relationship Id="rId7" Type="http://schemas.openxmlformats.org/officeDocument/2006/relationships/image" Target="../media/image120.emf"/><Relationship Id="rId8" Type="http://schemas.openxmlformats.org/officeDocument/2006/relationships/image" Target="../media/image121.emf"/><Relationship Id="rId9" Type="http://schemas.openxmlformats.org/officeDocument/2006/relationships/image" Target="../media/image122.emf"/><Relationship Id="rId10" Type="http://schemas.openxmlformats.org/officeDocument/2006/relationships/image" Target="../media/image123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4" Type="http://schemas.openxmlformats.org/officeDocument/2006/relationships/image" Target="../media/image132.emf"/><Relationship Id="rId5" Type="http://schemas.openxmlformats.org/officeDocument/2006/relationships/image" Target="../media/image1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4" Type="http://schemas.openxmlformats.org/officeDocument/2006/relationships/image" Target="../media/image136.emf"/><Relationship Id="rId5" Type="http://schemas.openxmlformats.org/officeDocument/2006/relationships/image" Target="../media/image1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4" Type="http://schemas.openxmlformats.org/officeDocument/2006/relationships/image" Target="../media/image140.emf"/><Relationship Id="rId5" Type="http://schemas.openxmlformats.org/officeDocument/2006/relationships/image" Target="../media/image1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4" Type="http://schemas.openxmlformats.org/officeDocument/2006/relationships/image" Target="../media/image144.emf"/><Relationship Id="rId5" Type="http://schemas.openxmlformats.org/officeDocument/2006/relationships/image" Target="../media/image14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4" Type="http://schemas.openxmlformats.org/officeDocument/2006/relationships/image" Target="../media/image148.emf"/><Relationship Id="rId5" Type="http://schemas.openxmlformats.org/officeDocument/2006/relationships/image" Target="../media/image14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emf"/><Relationship Id="rId4" Type="http://schemas.openxmlformats.org/officeDocument/2006/relationships/image" Target="../media/image152.emf"/><Relationship Id="rId5" Type="http://schemas.openxmlformats.org/officeDocument/2006/relationships/image" Target="../media/image15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emf"/><Relationship Id="rId3" Type="http://schemas.openxmlformats.org/officeDocument/2006/relationships/image" Target="../media/image15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>
                <a:ln>
                  <a:noFill/>
                </a:ln>
                <a:solidFill>
                  <a:schemeClr val="tx1"/>
                </a:solidFill>
              </a:rPr>
              <a:t>巨大惑星の移動に伴う</a:t>
            </a:r>
            <a:r>
              <a:rPr kumimoji="1" lang="en-US" altLang="ja-JP" dirty="0" smtClean="0">
                <a:ln>
                  <a:noFill/>
                </a:ln>
                <a:solidFill>
                  <a:schemeClr val="tx1"/>
                </a:solidFill>
              </a:rPr>
              <a:t/>
            </a:r>
            <a:br>
              <a:rPr kumimoji="1" lang="en-US" altLang="ja-JP" dirty="0" smtClean="0">
                <a:ln>
                  <a:noFill/>
                </a:ln>
                <a:solidFill>
                  <a:schemeClr val="tx1"/>
                </a:solidFill>
              </a:rPr>
            </a:br>
            <a:r>
              <a:rPr kumimoji="1" lang="ja-JP" altLang="en-US" dirty="0" smtClean="0">
                <a:ln>
                  <a:noFill/>
                </a:ln>
                <a:solidFill>
                  <a:schemeClr val="tx1"/>
                </a:solidFill>
              </a:rPr>
              <a:t>小天体の力学的進化</a:t>
            </a:r>
            <a:endParaRPr kumimoji="1" lang="ja-JP" altLang="en-US" dirty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1"/>
            <a:ext cx="6400800" cy="774787"/>
          </a:xfrm>
        </p:spPr>
        <p:txBody>
          <a:bodyPr>
            <a:normAutofit/>
          </a:bodyPr>
          <a:lstStyle/>
          <a:p>
            <a:r>
              <a:rPr kumimoji="1" lang="ja-JP" altLang="en-US" dirty="0">
                <a:solidFill>
                  <a:schemeClr val="bg1">
                    <a:lumMod val="50000"/>
                  </a:schemeClr>
                </a:solidFill>
              </a:rPr>
              <a:t>共鳴現象から太陽</a:t>
            </a:r>
            <a:r>
              <a:rPr kumimoji="1" lang="ja-JP" altLang="en-US" dirty="0" smtClean="0">
                <a:solidFill>
                  <a:schemeClr val="bg1">
                    <a:lumMod val="50000"/>
                  </a:schemeClr>
                </a:solidFill>
              </a:rPr>
              <a:t>系の歴史を探る</a:t>
            </a:r>
            <a:endParaRPr kumimoji="1" lang="ja-JP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565390" y="4678428"/>
            <a:ext cx="4031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dirty="0" smtClean="0"/>
              <a:t>名古屋大学理学部物理学科４年</a:t>
            </a:r>
            <a:endParaRPr kumimoji="1" lang="en-US" altLang="ja-JP" sz="2000" dirty="0" smtClean="0"/>
          </a:p>
          <a:p>
            <a:pPr algn="ctr"/>
            <a:r>
              <a:rPr kumimoji="1" lang="ja-JP" altLang="en-US" sz="2000" dirty="0" smtClean="0"/>
              <a:t>理論宇宙物理学研究室　磯谷和秀</a:t>
            </a:r>
            <a:endParaRPr kumimoji="1" lang="en-US" altLang="ja-JP" sz="20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082701" y="5592151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指導教官　小林浩　助教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43147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目的に合わせた数値計算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10</a:t>
            </a:fld>
            <a:endParaRPr lang="en-US"/>
          </a:p>
        </p:txBody>
      </p:sp>
      <p:grpSp>
        <p:nvGrpSpPr>
          <p:cNvPr id="15" name="図形グループ 14"/>
          <p:cNvGrpSpPr/>
          <p:nvPr/>
        </p:nvGrpSpPr>
        <p:grpSpPr>
          <a:xfrm>
            <a:off x="455685" y="2562952"/>
            <a:ext cx="8686801" cy="923330"/>
            <a:chOff x="457199" y="1301841"/>
            <a:chExt cx="8686801" cy="923330"/>
          </a:xfrm>
        </p:grpSpPr>
        <p:sp>
          <p:nvSpPr>
            <p:cNvPr id="6" name="テキスト ボックス 5"/>
            <p:cNvSpPr txBox="1"/>
            <p:nvPr/>
          </p:nvSpPr>
          <p:spPr>
            <a:xfrm>
              <a:off x="457199" y="1301841"/>
              <a:ext cx="75735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+mj-lt"/>
                <a:buAutoNum type="arabicPeriod"/>
              </a:pPr>
              <a:r>
                <a:rPr kumimoji="1" lang="ja-JP" altLang="en-US" sz="2400" dirty="0" smtClean="0">
                  <a:latin typeface="+mn-ea"/>
                </a:rPr>
                <a:t>テスト粒子なしの巨大惑星４体シミュレーション</a:t>
              </a:r>
              <a:endParaRPr kumimoji="1" lang="en-US" altLang="ja-JP" sz="2400" dirty="0" smtClean="0">
                <a:latin typeface="+mn-ea"/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993799" y="1763506"/>
              <a:ext cx="8150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 smtClean="0"/>
                <a:t>目的：「</a:t>
              </a:r>
              <a:r>
                <a:rPr kumimoji="1" lang="ja-JP" altLang="en-US" sz="2400" b="1" dirty="0" smtClean="0">
                  <a:solidFill>
                    <a:srgbClr val="31859C"/>
                  </a:solidFill>
                </a:rPr>
                <a:t>重力相互作用</a:t>
              </a:r>
              <a:r>
                <a:rPr kumimoji="1" lang="ja-JP" altLang="en-US" sz="2400" dirty="0" smtClean="0"/>
                <a:t>」と「</a:t>
              </a:r>
              <a:r>
                <a:rPr kumimoji="1" lang="ja-JP" altLang="en-US" sz="2400" b="1" dirty="0" smtClean="0">
                  <a:solidFill>
                    <a:srgbClr val="31859C"/>
                  </a:solidFill>
                </a:rPr>
                <a:t>永年共鳴の移動</a:t>
              </a:r>
              <a:r>
                <a:rPr kumimoji="1" lang="ja-JP" altLang="en-US" sz="2400" dirty="0" smtClean="0"/>
                <a:t>」を確かめる</a:t>
              </a:r>
              <a:endParaRPr kumimoji="1" lang="ja-JP" altLang="en-US" sz="2400" dirty="0"/>
            </a:p>
          </p:txBody>
        </p:sp>
      </p:grpSp>
      <p:grpSp>
        <p:nvGrpSpPr>
          <p:cNvPr id="35" name="図形グループ 34"/>
          <p:cNvGrpSpPr/>
          <p:nvPr/>
        </p:nvGrpSpPr>
        <p:grpSpPr>
          <a:xfrm>
            <a:off x="457200" y="3807430"/>
            <a:ext cx="8671257" cy="923330"/>
            <a:chOff x="454406" y="2504799"/>
            <a:chExt cx="8671257" cy="923330"/>
          </a:xfrm>
        </p:grpSpPr>
        <p:sp>
          <p:nvSpPr>
            <p:cNvPr id="8" name="テキスト ボックス 7"/>
            <p:cNvSpPr txBox="1"/>
            <p:nvPr/>
          </p:nvSpPr>
          <p:spPr>
            <a:xfrm>
              <a:off x="454406" y="2504799"/>
              <a:ext cx="67377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lvl="0" indent="-457200">
                <a:buFont typeface="+mj-lt"/>
                <a:buAutoNum type="arabicPeriod" startAt="2"/>
              </a:pPr>
              <a:r>
                <a:rPr kumimoji="1" lang="ja-JP" altLang="en-US" sz="2400" dirty="0" smtClean="0">
                  <a:latin typeface="ヒラギノ角ゴ Pro W3"/>
                </a:rPr>
                <a:t>カイパーベルト領域に</a:t>
              </a:r>
              <a:r>
                <a:rPr kumimoji="1" lang="ja-JP" altLang="en-US" sz="2400" dirty="0">
                  <a:latin typeface="ヒラギノ角ゴ Pro W3"/>
                </a:rPr>
                <a:t>テスト</a:t>
              </a:r>
              <a:r>
                <a:rPr kumimoji="1" lang="ja-JP" altLang="en-US" sz="2400" dirty="0" smtClean="0">
                  <a:latin typeface="ヒラギノ角ゴ Pro W3"/>
                </a:rPr>
                <a:t>粒子１０００個</a:t>
              </a:r>
              <a:endParaRPr kumimoji="1" lang="ja-JP" altLang="en-US" sz="2400" dirty="0">
                <a:latin typeface="ヒラギノ角ゴ Pro W3"/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988211" y="2966464"/>
              <a:ext cx="81374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 smtClean="0">
                  <a:solidFill>
                    <a:srgbClr val="000000"/>
                  </a:solidFill>
                </a:rPr>
                <a:t>目的：平均運動共鳴による「</a:t>
              </a:r>
              <a:r>
                <a:rPr kumimoji="1" lang="ja-JP" altLang="en-US" sz="2400" b="1" dirty="0" smtClean="0">
                  <a:solidFill>
                    <a:srgbClr val="31859C"/>
                  </a:solidFill>
                </a:rPr>
                <a:t>小天体の捕獲</a:t>
              </a:r>
              <a:r>
                <a:rPr kumimoji="1" lang="ja-JP" altLang="en-US" sz="2400" dirty="0" smtClean="0">
                  <a:solidFill>
                    <a:srgbClr val="000000"/>
                  </a:solidFill>
                </a:rPr>
                <a:t>」を確かめる</a:t>
              </a:r>
              <a:endParaRPr kumimoji="1" lang="en-US" altLang="ja-JP" sz="2400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6" name="図形グループ 35"/>
          <p:cNvGrpSpPr/>
          <p:nvPr/>
        </p:nvGrpSpPr>
        <p:grpSpPr>
          <a:xfrm>
            <a:off x="457201" y="5107513"/>
            <a:ext cx="8403652" cy="1292662"/>
            <a:chOff x="457200" y="4302965"/>
            <a:chExt cx="8403651" cy="1292662"/>
          </a:xfrm>
        </p:grpSpPr>
        <p:sp>
          <p:nvSpPr>
            <p:cNvPr id="7" name="テキスト ボックス 6"/>
            <p:cNvSpPr txBox="1"/>
            <p:nvPr/>
          </p:nvSpPr>
          <p:spPr>
            <a:xfrm>
              <a:off x="457200" y="4302965"/>
              <a:ext cx="5545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>
                <a:buFont typeface="+mj-lt"/>
                <a:buAutoNum type="arabicPeriod" startAt="3"/>
              </a:pPr>
              <a:r>
                <a:rPr kumimoji="1" lang="ja-JP" altLang="en-US" sz="2400" dirty="0" smtClean="0">
                  <a:latin typeface="+mn-ea"/>
                </a:rPr>
                <a:t>小惑星帯領域に</a:t>
              </a:r>
              <a:r>
                <a:rPr kumimoji="1" lang="ja-JP" altLang="en-US" sz="2400" dirty="0">
                  <a:latin typeface="+mn-ea"/>
                </a:rPr>
                <a:t>テスト</a:t>
              </a:r>
              <a:r>
                <a:rPr kumimoji="1" lang="ja-JP" altLang="en-US" sz="2400" dirty="0" smtClean="0">
                  <a:latin typeface="+mn-ea"/>
                </a:rPr>
                <a:t>粒子８００個</a:t>
              </a:r>
              <a:endParaRPr kumimoji="1" lang="en-US" altLang="ja-JP" sz="2400" dirty="0">
                <a:latin typeface="+mn-ea"/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991005" y="4764630"/>
              <a:ext cx="78698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>
                  <a:solidFill>
                    <a:srgbClr val="000000"/>
                  </a:solidFill>
                </a:rPr>
                <a:t>目的</a:t>
              </a:r>
              <a:r>
                <a:rPr kumimoji="1" lang="ja-JP" altLang="en-US" sz="2400" dirty="0" smtClean="0">
                  <a:solidFill>
                    <a:srgbClr val="000000"/>
                  </a:solidFill>
                  <a:latin typeface="+mn-ea"/>
                </a:rPr>
                <a:t>：平均運動</a:t>
              </a:r>
              <a:r>
                <a:rPr kumimoji="1" lang="ja-JP" altLang="en-US" sz="2400" dirty="0" smtClean="0">
                  <a:solidFill>
                    <a:srgbClr val="000000"/>
                  </a:solidFill>
                </a:rPr>
                <a:t>共鳴による「</a:t>
              </a:r>
              <a:r>
                <a:rPr kumimoji="1" lang="ja-JP" altLang="en-US" sz="2400" b="1" dirty="0" smtClean="0">
                  <a:solidFill>
                    <a:srgbClr val="31859C"/>
                  </a:solidFill>
                </a:rPr>
                <a:t>小天体の捕獲</a:t>
              </a:r>
              <a:r>
                <a:rPr kumimoji="1" lang="ja-JP" altLang="en-US" sz="2400" dirty="0" smtClean="0">
                  <a:solidFill>
                    <a:srgbClr val="000000"/>
                  </a:solidFill>
                </a:rPr>
                <a:t>」を確かめる</a:t>
              </a:r>
              <a:endParaRPr kumimoji="1" lang="en-US" altLang="ja-JP" sz="2400" dirty="0" smtClean="0">
                <a:solidFill>
                  <a:srgbClr val="000000"/>
                </a:solidFill>
              </a:endParaRPr>
            </a:p>
            <a:p>
              <a:r>
                <a:rPr kumimoji="1" lang="en-US" altLang="ja-JP" sz="2400" dirty="0">
                  <a:solidFill>
                    <a:srgbClr val="000000"/>
                  </a:solidFill>
                </a:rPr>
                <a:t>	</a:t>
              </a:r>
              <a:r>
                <a:rPr kumimoji="1" lang="en-US" altLang="ja-JP" sz="2400" dirty="0" smtClean="0">
                  <a:solidFill>
                    <a:srgbClr val="000000"/>
                  </a:solidFill>
                </a:rPr>
                <a:t>	</a:t>
              </a:r>
              <a:r>
                <a:rPr kumimoji="1" lang="ja-JP" altLang="en-US" sz="2400" dirty="0" smtClean="0">
                  <a:solidFill>
                    <a:srgbClr val="000000"/>
                  </a:solidFill>
                </a:rPr>
                <a:t>「</a:t>
              </a:r>
              <a:r>
                <a:rPr kumimoji="1" lang="ja-JP" altLang="en-US" sz="2400" b="1" dirty="0" smtClean="0">
                  <a:solidFill>
                    <a:srgbClr val="31859C"/>
                  </a:solidFill>
                </a:rPr>
                <a:t>永年共鳴通過の効果</a:t>
              </a:r>
              <a:r>
                <a:rPr kumimoji="1" lang="ja-JP" altLang="en-US" sz="2400" dirty="0" smtClean="0">
                  <a:solidFill>
                    <a:srgbClr val="000000"/>
                  </a:solidFill>
                </a:rPr>
                <a:t>」を確かめる</a:t>
              </a:r>
              <a:endParaRPr kumimoji="1" lang="en-US" altLang="ja-JP" sz="2400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69" name="図形グループ 68"/>
          <p:cNvGrpSpPr/>
          <p:nvPr/>
        </p:nvGrpSpPr>
        <p:grpSpPr>
          <a:xfrm>
            <a:off x="230800" y="1406465"/>
            <a:ext cx="7448051" cy="646482"/>
            <a:chOff x="228180" y="2243655"/>
            <a:chExt cx="7448051" cy="646482"/>
          </a:xfrm>
        </p:grpSpPr>
        <p:cxnSp>
          <p:nvCxnSpPr>
            <p:cNvPr id="10" name="直線矢印コネクタ 9"/>
            <p:cNvCxnSpPr>
              <a:stCxn id="18" idx="3"/>
              <a:endCxn id="30" idx="1"/>
            </p:cNvCxnSpPr>
            <p:nvPr/>
          </p:nvCxnSpPr>
          <p:spPr>
            <a:xfrm>
              <a:off x="844580" y="2566896"/>
              <a:ext cx="6831651" cy="1079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太陽 17"/>
            <p:cNvSpPr>
              <a:spLocks noChangeAspect="1"/>
            </p:cNvSpPr>
            <p:nvPr/>
          </p:nvSpPr>
          <p:spPr>
            <a:xfrm>
              <a:off x="228180" y="2243655"/>
              <a:ext cx="616400" cy="646482"/>
            </a:xfrm>
            <a:prstGeom prst="sun">
              <a:avLst/>
            </a:prstGeom>
            <a:solidFill>
              <a:srgbClr val="FF0000"/>
            </a:solidFill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6" name="円/楕円 15"/>
            <p:cNvSpPr>
              <a:spLocks noChangeAspect="1"/>
            </p:cNvSpPr>
            <p:nvPr/>
          </p:nvSpPr>
          <p:spPr>
            <a:xfrm>
              <a:off x="2293365" y="2391243"/>
              <a:ext cx="351304" cy="3513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26" name="図形グループ 25"/>
            <p:cNvGrpSpPr/>
            <p:nvPr/>
          </p:nvGrpSpPr>
          <p:grpSpPr>
            <a:xfrm>
              <a:off x="2996420" y="2391244"/>
              <a:ext cx="880958" cy="351304"/>
              <a:chOff x="4493708" y="1389133"/>
              <a:chExt cx="880958" cy="351304"/>
            </a:xfrm>
          </p:grpSpPr>
          <p:pic>
            <p:nvPicPr>
              <p:cNvPr id="25" name="図 24" descr="ring.pdf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" b="49816"/>
              <a:stretch/>
            </p:blipFill>
            <p:spPr>
              <a:xfrm rot="20700000">
                <a:off x="4493708" y="1474475"/>
                <a:ext cx="857098" cy="118759"/>
              </a:xfrm>
              <a:prstGeom prst="rect">
                <a:avLst/>
              </a:prstGeom>
            </p:spPr>
          </p:pic>
          <p:sp>
            <p:nvSpPr>
              <p:cNvPr id="20" name="円/楕円 19"/>
              <p:cNvSpPr>
                <a:spLocks noChangeAspect="1"/>
              </p:cNvSpPr>
              <p:nvPr/>
            </p:nvSpPr>
            <p:spPr>
              <a:xfrm>
                <a:off x="4750070" y="1389133"/>
                <a:ext cx="351304" cy="35130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pic>
            <p:nvPicPr>
              <p:cNvPr id="29" name="図 28" descr="ring.pdf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" b="49816"/>
              <a:stretch/>
            </p:blipFill>
            <p:spPr>
              <a:xfrm rot="9840000">
                <a:off x="4517568" y="1569984"/>
                <a:ext cx="857098" cy="118759"/>
              </a:xfrm>
              <a:prstGeom prst="rect">
                <a:avLst/>
              </a:prstGeom>
            </p:spPr>
          </p:pic>
        </p:grpSp>
        <p:sp>
          <p:nvSpPr>
            <p:cNvPr id="21" name="円/楕円 20"/>
            <p:cNvSpPr>
              <a:spLocks noChangeAspect="1"/>
            </p:cNvSpPr>
            <p:nvPr/>
          </p:nvSpPr>
          <p:spPr>
            <a:xfrm>
              <a:off x="4195653" y="2391243"/>
              <a:ext cx="351304" cy="35130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2" name="円/楕円 21"/>
            <p:cNvSpPr>
              <a:spLocks noChangeAspect="1"/>
            </p:cNvSpPr>
            <p:nvPr/>
          </p:nvSpPr>
          <p:spPr>
            <a:xfrm>
              <a:off x="5395064" y="2391243"/>
              <a:ext cx="351304" cy="351304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67" name="図形グループ 66"/>
            <p:cNvGrpSpPr/>
            <p:nvPr/>
          </p:nvGrpSpPr>
          <p:grpSpPr>
            <a:xfrm>
              <a:off x="1337362" y="2441564"/>
              <a:ext cx="515783" cy="275844"/>
              <a:chOff x="1337362" y="2441564"/>
              <a:chExt cx="515783" cy="275844"/>
            </a:xfrm>
          </p:grpSpPr>
          <p:sp>
            <p:nvSpPr>
              <p:cNvPr id="28" name="円/楕円 27"/>
              <p:cNvSpPr>
                <a:spLocks noChangeAspect="1"/>
              </p:cNvSpPr>
              <p:nvPr/>
            </p:nvSpPr>
            <p:spPr>
              <a:xfrm>
                <a:off x="1455648" y="2441564"/>
                <a:ext cx="82296" cy="822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3" name="円/楕円 32"/>
              <p:cNvSpPr>
                <a:spLocks noChangeAspect="1"/>
              </p:cNvSpPr>
              <p:nvPr/>
            </p:nvSpPr>
            <p:spPr>
              <a:xfrm>
                <a:off x="1337362" y="2484599"/>
                <a:ext cx="82296" cy="822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4" name="円/楕円 33"/>
              <p:cNvSpPr>
                <a:spLocks noChangeAspect="1"/>
              </p:cNvSpPr>
              <p:nvPr/>
            </p:nvSpPr>
            <p:spPr>
              <a:xfrm>
                <a:off x="1692480" y="2475654"/>
                <a:ext cx="82296" cy="822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9" name="円/楕円 38"/>
              <p:cNvSpPr>
                <a:spLocks noChangeAspect="1"/>
              </p:cNvSpPr>
              <p:nvPr/>
            </p:nvSpPr>
            <p:spPr>
              <a:xfrm>
                <a:off x="1668992" y="2635112"/>
                <a:ext cx="82296" cy="822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4" name="円/楕円 43"/>
              <p:cNvSpPr>
                <a:spLocks noChangeAspect="1"/>
              </p:cNvSpPr>
              <p:nvPr/>
            </p:nvSpPr>
            <p:spPr>
              <a:xfrm>
                <a:off x="1537944" y="2525747"/>
                <a:ext cx="82296" cy="822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5" name="円/楕円 44"/>
              <p:cNvSpPr>
                <a:spLocks noChangeAspect="1"/>
              </p:cNvSpPr>
              <p:nvPr/>
            </p:nvSpPr>
            <p:spPr>
              <a:xfrm>
                <a:off x="1392967" y="2615862"/>
                <a:ext cx="82296" cy="822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6" name="円/楕円 45"/>
              <p:cNvSpPr>
                <a:spLocks noChangeAspect="1"/>
              </p:cNvSpPr>
              <p:nvPr/>
            </p:nvSpPr>
            <p:spPr>
              <a:xfrm>
                <a:off x="1537944" y="2631813"/>
                <a:ext cx="82296" cy="822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7" name="円/楕円 46"/>
              <p:cNvSpPr>
                <a:spLocks noChangeAspect="1"/>
              </p:cNvSpPr>
              <p:nvPr/>
            </p:nvSpPr>
            <p:spPr>
              <a:xfrm>
                <a:off x="1770849" y="2574714"/>
                <a:ext cx="82296" cy="822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grpSp>
          <p:nvGrpSpPr>
            <p:cNvPr id="68" name="図形グループ 67"/>
            <p:cNvGrpSpPr/>
            <p:nvPr/>
          </p:nvGrpSpPr>
          <p:grpSpPr>
            <a:xfrm>
              <a:off x="6245849" y="2415123"/>
              <a:ext cx="855497" cy="326964"/>
              <a:chOff x="6245849" y="2415123"/>
              <a:chExt cx="855497" cy="326964"/>
            </a:xfrm>
          </p:grpSpPr>
          <p:sp>
            <p:nvSpPr>
              <p:cNvPr id="37" name="円/楕円 36"/>
              <p:cNvSpPr>
                <a:spLocks noChangeAspect="1"/>
              </p:cNvSpPr>
              <p:nvPr/>
            </p:nvSpPr>
            <p:spPr>
              <a:xfrm>
                <a:off x="6297863" y="2469118"/>
                <a:ext cx="82296" cy="822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8" name="円/楕円 37"/>
              <p:cNvSpPr>
                <a:spLocks noChangeAspect="1"/>
              </p:cNvSpPr>
              <p:nvPr/>
            </p:nvSpPr>
            <p:spPr>
              <a:xfrm>
                <a:off x="6663634" y="2523861"/>
                <a:ext cx="82296" cy="822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0" name="円/楕円 39"/>
              <p:cNvSpPr>
                <a:spLocks noChangeAspect="1"/>
              </p:cNvSpPr>
              <p:nvPr/>
            </p:nvSpPr>
            <p:spPr>
              <a:xfrm>
                <a:off x="6799105" y="2415123"/>
                <a:ext cx="82296" cy="822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1" name="円/楕円 40"/>
              <p:cNvSpPr>
                <a:spLocks noChangeAspect="1"/>
              </p:cNvSpPr>
              <p:nvPr/>
            </p:nvSpPr>
            <p:spPr>
              <a:xfrm>
                <a:off x="6245849" y="2644299"/>
                <a:ext cx="82296" cy="822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2" name="円/楕円 41"/>
              <p:cNvSpPr>
                <a:spLocks noChangeAspect="1"/>
              </p:cNvSpPr>
              <p:nvPr/>
            </p:nvSpPr>
            <p:spPr>
              <a:xfrm>
                <a:off x="6540190" y="2608409"/>
                <a:ext cx="82296" cy="822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3" name="円/楕円 42"/>
              <p:cNvSpPr>
                <a:spLocks noChangeAspect="1"/>
              </p:cNvSpPr>
              <p:nvPr/>
            </p:nvSpPr>
            <p:spPr>
              <a:xfrm>
                <a:off x="6911096" y="2586906"/>
                <a:ext cx="82296" cy="822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8" name="円/楕円 47"/>
              <p:cNvSpPr>
                <a:spLocks noChangeAspect="1"/>
              </p:cNvSpPr>
              <p:nvPr/>
            </p:nvSpPr>
            <p:spPr>
              <a:xfrm>
                <a:off x="6357101" y="2580370"/>
                <a:ext cx="82296" cy="822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9" name="円/楕円 48"/>
              <p:cNvSpPr>
                <a:spLocks noChangeAspect="1"/>
              </p:cNvSpPr>
              <p:nvPr/>
            </p:nvSpPr>
            <p:spPr>
              <a:xfrm>
                <a:off x="6648112" y="2644641"/>
                <a:ext cx="82296" cy="822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50" name="円/楕円 49"/>
              <p:cNvSpPr>
                <a:spLocks noChangeAspect="1"/>
              </p:cNvSpPr>
              <p:nvPr/>
            </p:nvSpPr>
            <p:spPr>
              <a:xfrm>
                <a:off x="6797246" y="2659791"/>
                <a:ext cx="82296" cy="822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51" name="円/楕円 50"/>
              <p:cNvSpPr>
                <a:spLocks noChangeAspect="1"/>
              </p:cNvSpPr>
              <p:nvPr/>
            </p:nvSpPr>
            <p:spPr>
              <a:xfrm>
                <a:off x="6478117" y="2440798"/>
                <a:ext cx="82296" cy="822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52" name="円/楕円 51"/>
              <p:cNvSpPr>
                <a:spLocks noChangeAspect="1"/>
              </p:cNvSpPr>
              <p:nvPr/>
            </p:nvSpPr>
            <p:spPr>
              <a:xfrm>
                <a:off x="7019050" y="2634018"/>
                <a:ext cx="82296" cy="822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53" name="円/楕円 52"/>
              <p:cNvSpPr>
                <a:spLocks noChangeAspect="1"/>
              </p:cNvSpPr>
              <p:nvPr/>
            </p:nvSpPr>
            <p:spPr>
              <a:xfrm>
                <a:off x="6982219" y="2449455"/>
                <a:ext cx="82296" cy="822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</p:grpSp>
      <p:sp>
        <p:nvSpPr>
          <p:cNvPr id="30" name="テキスト ボックス 29"/>
          <p:cNvSpPr txBox="1"/>
          <p:nvPr/>
        </p:nvSpPr>
        <p:spPr>
          <a:xfrm>
            <a:off x="7678851" y="1555832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軌道長半径</a:t>
            </a:r>
            <a:endParaRPr kumimoji="1" lang="ja-JP" altLang="en-US" dirty="0"/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5980161" y="1910059"/>
            <a:ext cx="1775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カイパーベルト</a:t>
            </a:r>
            <a:endParaRPr kumimoji="1" lang="ja-JP" altLang="en-US" dirty="0"/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997372" y="19166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小惑星帯</a:t>
            </a:r>
            <a:endParaRPr kumimoji="1" lang="ja-JP" altLang="en-US" dirty="0"/>
          </a:p>
        </p:txBody>
      </p:sp>
      <p:grpSp>
        <p:nvGrpSpPr>
          <p:cNvPr id="73" name="図形グループ 72"/>
          <p:cNvGrpSpPr/>
          <p:nvPr/>
        </p:nvGrpSpPr>
        <p:grpSpPr>
          <a:xfrm>
            <a:off x="4972399" y="1037850"/>
            <a:ext cx="1084410" cy="490228"/>
            <a:chOff x="4818452" y="1875516"/>
            <a:chExt cx="1084410" cy="490228"/>
          </a:xfrm>
        </p:grpSpPr>
        <p:sp>
          <p:nvSpPr>
            <p:cNvPr id="59" name="右矢印 58"/>
            <p:cNvSpPr/>
            <p:nvPr/>
          </p:nvSpPr>
          <p:spPr>
            <a:xfrm>
              <a:off x="4818452" y="2216775"/>
              <a:ext cx="618725" cy="148969"/>
            </a:xfrm>
            <a:prstGeom prst="rightArrow">
              <a:avLst>
                <a:gd name="adj1" fmla="val 30841"/>
                <a:gd name="adj2" fmla="val 59579"/>
              </a:avLst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3" name="テキスト ボックス 62"/>
            <p:cNvSpPr txBox="1"/>
            <p:nvPr/>
          </p:nvSpPr>
          <p:spPr>
            <a:xfrm>
              <a:off x="4856499" y="1875516"/>
              <a:ext cx="10463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+mn-ea"/>
                </a:rPr>
                <a:t>+7.0AU</a:t>
              </a:r>
              <a:endParaRPr kumimoji="1" lang="ja-JP" altLang="en-US" dirty="0">
                <a:latin typeface="+mn-ea"/>
              </a:endParaRPr>
            </a:p>
          </p:txBody>
        </p:sp>
      </p:grpSp>
      <p:grpSp>
        <p:nvGrpSpPr>
          <p:cNvPr id="72" name="図形グループ 71"/>
          <p:cNvGrpSpPr/>
          <p:nvPr/>
        </p:nvGrpSpPr>
        <p:grpSpPr>
          <a:xfrm>
            <a:off x="3847351" y="1036658"/>
            <a:ext cx="1046363" cy="493369"/>
            <a:chOff x="3654915" y="1874323"/>
            <a:chExt cx="1046363" cy="493369"/>
          </a:xfrm>
        </p:grpSpPr>
        <p:sp>
          <p:nvSpPr>
            <p:cNvPr id="60" name="右矢印 59"/>
            <p:cNvSpPr/>
            <p:nvPr/>
          </p:nvSpPr>
          <p:spPr>
            <a:xfrm>
              <a:off x="3715485" y="2218723"/>
              <a:ext cx="463385" cy="148969"/>
            </a:xfrm>
            <a:prstGeom prst="rightArrow">
              <a:avLst>
                <a:gd name="adj1" fmla="val 30841"/>
                <a:gd name="adj2" fmla="val 59579"/>
              </a:avLst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4" name="テキスト ボックス 63"/>
            <p:cNvSpPr txBox="1"/>
            <p:nvPr/>
          </p:nvSpPr>
          <p:spPr>
            <a:xfrm>
              <a:off x="3654915" y="1874323"/>
              <a:ext cx="10463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+mn-ea"/>
                </a:rPr>
                <a:t>+3.0AU</a:t>
              </a:r>
              <a:endParaRPr kumimoji="1" lang="ja-JP" altLang="en-US" dirty="0">
                <a:latin typeface="+mn-ea"/>
              </a:endParaRPr>
            </a:p>
          </p:txBody>
        </p:sp>
      </p:grpSp>
      <p:grpSp>
        <p:nvGrpSpPr>
          <p:cNvPr id="71" name="図形グループ 70"/>
          <p:cNvGrpSpPr/>
          <p:nvPr/>
        </p:nvGrpSpPr>
        <p:grpSpPr>
          <a:xfrm>
            <a:off x="2855907" y="1036658"/>
            <a:ext cx="1046363" cy="493369"/>
            <a:chOff x="2703226" y="1874323"/>
            <a:chExt cx="1046363" cy="493369"/>
          </a:xfrm>
        </p:grpSpPr>
        <p:sp>
          <p:nvSpPr>
            <p:cNvPr id="61" name="右矢印 60"/>
            <p:cNvSpPr/>
            <p:nvPr/>
          </p:nvSpPr>
          <p:spPr>
            <a:xfrm>
              <a:off x="3001426" y="2218723"/>
              <a:ext cx="285130" cy="148969"/>
            </a:xfrm>
            <a:prstGeom prst="rightArrow">
              <a:avLst>
                <a:gd name="adj1" fmla="val 30841"/>
                <a:gd name="adj2" fmla="val 59579"/>
              </a:avLst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5" name="テキスト ボックス 64"/>
            <p:cNvSpPr txBox="1"/>
            <p:nvPr/>
          </p:nvSpPr>
          <p:spPr>
            <a:xfrm>
              <a:off x="2703226" y="1874323"/>
              <a:ext cx="10463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+mn-ea"/>
                </a:rPr>
                <a:t>+0.8AU</a:t>
              </a:r>
              <a:endParaRPr kumimoji="1" lang="ja-JP" altLang="en-US" dirty="0">
                <a:latin typeface="+mn-ea"/>
              </a:endParaRPr>
            </a:p>
          </p:txBody>
        </p:sp>
      </p:grpSp>
      <p:grpSp>
        <p:nvGrpSpPr>
          <p:cNvPr id="70" name="図形グループ 69"/>
          <p:cNvGrpSpPr/>
          <p:nvPr/>
        </p:nvGrpSpPr>
        <p:grpSpPr>
          <a:xfrm>
            <a:off x="1926321" y="1042053"/>
            <a:ext cx="979755" cy="497176"/>
            <a:chOff x="1929131" y="2432247"/>
            <a:chExt cx="979755" cy="497176"/>
          </a:xfrm>
        </p:grpSpPr>
        <p:sp>
          <p:nvSpPr>
            <p:cNvPr id="62" name="右矢印 61"/>
            <p:cNvSpPr/>
            <p:nvPr/>
          </p:nvSpPr>
          <p:spPr>
            <a:xfrm rot="10800000">
              <a:off x="2479759" y="2780454"/>
              <a:ext cx="185729" cy="148969"/>
            </a:xfrm>
            <a:prstGeom prst="rightArrow">
              <a:avLst>
                <a:gd name="adj1" fmla="val 30841"/>
                <a:gd name="adj2" fmla="val 59579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66" name="テキスト ボックス 65"/>
            <p:cNvSpPr txBox="1"/>
            <p:nvPr/>
          </p:nvSpPr>
          <p:spPr>
            <a:xfrm>
              <a:off x="1929131" y="2432247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latin typeface="+mn-ea"/>
                </a:rPr>
                <a:t>-</a:t>
              </a:r>
              <a:r>
                <a:rPr kumimoji="1" lang="en-US" altLang="ja-JP" dirty="0" smtClean="0">
                  <a:latin typeface="+mn-ea"/>
                </a:rPr>
                <a:t>0.2AU</a:t>
              </a:r>
              <a:endParaRPr kumimoji="1" lang="ja-JP" altLang="en-US" dirty="0">
                <a:latin typeface="+mn-ea"/>
              </a:endParaRPr>
            </a:p>
          </p:txBody>
        </p:sp>
      </p:grpSp>
      <p:sp>
        <p:nvSpPr>
          <p:cNvPr id="76" name="テキスト ボックス 75"/>
          <p:cNvSpPr txBox="1"/>
          <p:nvPr/>
        </p:nvSpPr>
        <p:spPr>
          <a:xfrm>
            <a:off x="2153782" y="19166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木星</a:t>
            </a:r>
            <a:endParaRPr kumimoji="1" lang="ja-JP" altLang="en-US" dirty="0"/>
          </a:p>
        </p:txBody>
      </p:sp>
      <p:sp>
        <p:nvSpPr>
          <p:cNvPr id="77" name="テキスト ボックス 76"/>
          <p:cNvSpPr txBox="1"/>
          <p:nvPr/>
        </p:nvSpPr>
        <p:spPr>
          <a:xfrm>
            <a:off x="3116071" y="19166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土星</a:t>
            </a:r>
            <a:endParaRPr kumimoji="1" lang="ja-JP" altLang="en-US" dirty="0"/>
          </a:p>
        </p:txBody>
      </p:sp>
      <p:sp>
        <p:nvSpPr>
          <p:cNvPr id="78" name="テキスト ボックス 77"/>
          <p:cNvSpPr txBox="1"/>
          <p:nvPr/>
        </p:nvSpPr>
        <p:spPr>
          <a:xfrm>
            <a:off x="3932725" y="19166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天王星</a:t>
            </a:r>
            <a:endParaRPr kumimoji="1" lang="ja-JP" altLang="en-US" dirty="0"/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5145966" y="190978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海王星</a:t>
            </a:r>
            <a:endParaRPr kumimoji="1" lang="ja-JP" altLang="en-US" dirty="0"/>
          </a:p>
        </p:txBody>
      </p:sp>
      <p:sp>
        <p:nvSpPr>
          <p:cNvPr id="80" name="テキスト ボックス 79"/>
          <p:cNvSpPr txBox="1"/>
          <p:nvPr/>
        </p:nvSpPr>
        <p:spPr>
          <a:xfrm>
            <a:off x="6160149" y="1221323"/>
            <a:ext cx="1022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+mn-ea"/>
              </a:rPr>
              <a:t>1000</a:t>
            </a:r>
            <a:r>
              <a:rPr kumimoji="1" lang="ja-JP" altLang="en-US" dirty="0" smtClean="0">
                <a:latin typeface="+mn-ea"/>
              </a:rPr>
              <a:t>個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81" name="テキスト ボックス 80"/>
          <p:cNvSpPr txBox="1"/>
          <p:nvPr/>
        </p:nvSpPr>
        <p:spPr>
          <a:xfrm>
            <a:off x="1177252" y="1205593"/>
            <a:ext cx="870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+mn-ea"/>
              </a:rPr>
              <a:t>800</a:t>
            </a:r>
            <a:r>
              <a:rPr kumimoji="1" lang="ja-JP" altLang="en-US" dirty="0" smtClean="0">
                <a:latin typeface="+mn-ea"/>
              </a:rPr>
              <a:t>個</a:t>
            </a:r>
            <a:endParaRPr kumimoji="1" lang="ja-JP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7147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結果：４体シミュレーション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11</a:t>
            </a:fld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pic>
        <p:nvPicPr>
          <p:cNvPr id="17" name="osculating_xy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48" y="908732"/>
            <a:ext cx="4722869" cy="4722869"/>
          </a:xfrm>
          <a:prstGeom prst="rect">
            <a:avLst/>
          </a:prstGeom>
        </p:spPr>
      </p:pic>
      <p:pic>
        <p:nvPicPr>
          <p:cNvPr id="19" name="osculating_xz.gif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18960" y="908732"/>
            <a:ext cx="4735989" cy="473598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457200" y="6046899"/>
            <a:ext cx="6010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直線は原点（太陽）と近日点を結んでいる</a:t>
            </a:r>
            <a:endParaRPr kumimoji="1" lang="ja-JP" altLang="en-US" sz="2400" dirty="0"/>
          </a:p>
        </p:txBody>
      </p:sp>
      <p:grpSp>
        <p:nvGrpSpPr>
          <p:cNvPr id="8" name="図形グループ 7"/>
          <p:cNvGrpSpPr/>
          <p:nvPr/>
        </p:nvGrpSpPr>
        <p:grpSpPr>
          <a:xfrm>
            <a:off x="3068973" y="5677565"/>
            <a:ext cx="3329688" cy="369332"/>
            <a:chOff x="498174" y="1307566"/>
            <a:chExt cx="3329687" cy="369332"/>
          </a:xfrm>
        </p:grpSpPr>
        <p:sp>
          <p:nvSpPr>
            <p:cNvPr id="9" name="テキスト ボックス 8"/>
            <p:cNvSpPr txBox="1"/>
            <p:nvPr/>
          </p:nvSpPr>
          <p:spPr>
            <a:xfrm>
              <a:off x="1239990" y="130756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solidFill>
                    <a:srgbClr val="008000"/>
                  </a:solidFill>
                </a:rPr>
                <a:t>土星</a:t>
              </a:r>
              <a:endParaRPr kumimoji="1" lang="ja-JP" altLang="en-US" dirty="0">
                <a:solidFill>
                  <a:srgbClr val="008000"/>
                </a:solidFill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498174" y="130756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solidFill>
                    <a:srgbClr val="FF0000"/>
                  </a:solidFill>
                </a:rPr>
                <a:t>木星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1991372" y="130756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solidFill>
                    <a:srgbClr val="0000FF"/>
                  </a:solidFill>
                </a:rPr>
                <a:t>天王星</a:t>
              </a:r>
              <a:endParaRPr kumimoji="1" lang="ja-JP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2950698" y="130756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solidFill>
                    <a:srgbClr val="FF32F0"/>
                  </a:solidFill>
                </a:rPr>
                <a:t>海王星</a:t>
              </a:r>
              <a:endParaRPr kumimoji="1" lang="ja-JP" altLang="en-US" dirty="0">
                <a:solidFill>
                  <a:srgbClr val="FF32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1092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結果：永年共鳴の位置の移動</a:t>
            </a:r>
            <a:endParaRPr kumimoji="1" lang="ja-JP" altLang="en-US" dirty="0"/>
          </a:p>
        </p:txBody>
      </p:sp>
      <p:pic>
        <p:nvPicPr>
          <p:cNvPr id="18" name="図 17" descr="SecularResonanceAxis_ec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83" y="1014084"/>
            <a:ext cx="3808416" cy="2673994"/>
          </a:xfrm>
          <a:prstGeom prst="rect">
            <a:avLst/>
          </a:prstGeom>
        </p:spPr>
      </p:pic>
      <p:pic>
        <p:nvPicPr>
          <p:cNvPr id="39" name="図 38" descr="SecularResonanceAxis_in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5" y="3550044"/>
            <a:ext cx="3804139" cy="2670991"/>
          </a:xfrm>
          <a:prstGeom prst="rect">
            <a:avLst/>
          </a:prstGeom>
        </p:spPr>
      </p:pic>
      <p:sp>
        <p:nvSpPr>
          <p:cNvPr id="60" name="正方形/長方形 59"/>
          <p:cNvSpPr/>
          <p:nvPr/>
        </p:nvSpPr>
        <p:spPr>
          <a:xfrm>
            <a:off x="654585" y="3129369"/>
            <a:ext cx="3311899" cy="240665"/>
          </a:xfrm>
          <a:prstGeom prst="rect">
            <a:avLst/>
          </a:prstGeom>
          <a:noFill/>
          <a:ln w="22225">
            <a:solidFill>
              <a:srgbClr val="31859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654585" y="5662498"/>
            <a:ext cx="3311899" cy="240665"/>
          </a:xfrm>
          <a:prstGeom prst="rect">
            <a:avLst/>
          </a:prstGeom>
          <a:noFill/>
          <a:ln w="22225">
            <a:solidFill>
              <a:srgbClr val="31859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44" name="図形グループ 43"/>
          <p:cNvGrpSpPr/>
          <p:nvPr/>
        </p:nvGrpSpPr>
        <p:grpSpPr>
          <a:xfrm>
            <a:off x="281775" y="1014084"/>
            <a:ext cx="3808416" cy="5206236"/>
            <a:chOff x="293114" y="1002744"/>
            <a:chExt cx="3808416" cy="5206236"/>
          </a:xfrm>
        </p:grpSpPr>
        <p:pic>
          <p:nvPicPr>
            <p:cNvPr id="40" name="図 39" descr="SecularResonanceAxis_ecc_upto5AU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114" y="1002744"/>
              <a:ext cx="3808416" cy="2673994"/>
            </a:xfrm>
            <a:prstGeom prst="rect">
              <a:avLst/>
            </a:prstGeom>
          </p:spPr>
        </p:pic>
        <p:pic>
          <p:nvPicPr>
            <p:cNvPr id="41" name="図 40" descr="SecularResonanceAxis_inc_upto5AU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114" y="3537989"/>
              <a:ext cx="3804139" cy="2670991"/>
            </a:xfrm>
            <a:prstGeom prst="rect">
              <a:avLst/>
            </a:prstGeom>
          </p:spPr>
        </p:pic>
        <p:sp>
          <p:nvSpPr>
            <p:cNvPr id="12" name="正方形/長方形 11"/>
            <p:cNvSpPr/>
            <p:nvPr/>
          </p:nvSpPr>
          <p:spPr>
            <a:xfrm>
              <a:off x="665926" y="1710973"/>
              <a:ext cx="3311898" cy="776987"/>
            </a:xfrm>
            <a:prstGeom prst="rect">
              <a:avLst/>
            </a:prstGeom>
            <a:solidFill>
              <a:schemeClr val="bg1">
                <a:lumMod val="50000"/>
                <a:alpha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 smtClean="0">
                  <a:solidFill>
                    <a:schemeClr val="tx1"/>
                  </a:solidFill>
                </a:rPr>
                <a:t>小惑星帯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665926" y="4261077"/>
              <a:ext cx="3311898" cy="776987"/>
            </a:xfrm>
            <a:prstGeom prst="rect">
              <a:avLst/>
            </a:prstGeom>
            <a:solidFill>
              <a:schemeClr val="bg1">
                <a:lumMod val="50000"/>
                <a:alpha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 smtClean="0">
                  <a:solidFill>
                    <a:schemeClr val="tx1"/>
                  </a:solidFill>
                </a:rPr>
                <a:t>小惑星帯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図形グループ 34"/>
          <p:cNvGrpSpPr/>
          <p:nvPr/>
        </p:nvGrpSpPr>
        <p:grpSpPr>
          <a:xfrm>
            <a:off x="634612" y="1258250"/>
            <a:ext cx="3329688" cy="369332"/>
            <a:chOff x="498174" y="1307566"/>
            <a:chExt cx="3329687" cy="369332"/>
          </a:xfrm>
        </p:grpSpPr>
        <p:sp>
          <p:nvSpPr>
            <p:cNvPr id="20" name="テキスト ボックス 19"/>
            <p:cNvSpPr txBox="1"/>
            <p:nvPr/>
          </p:nvSpPr>
          <p:spPr>
            <a:xfrm>
              <a:off x="1239990" y="130756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solidFill>
                    <a:srgbClr val="008000"/>
                  </a:solidFill>
                </a:rPr>
                <a:t>土星</a:t>
              </a:r>
              <a:endParaRPr kumimoji="1" lang="ja-JP" altLang="en-US" dirty="0">
                <a:solidFill>
                  <a:srgbClr val="008000"/>
                </a:solidFill>
              </a:endParaRPr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498174" y="130756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solidFill>
                    <a:srgbClr val="FF0000"/>
                  </a:solidFill>
                </a:rPr>
                <a:t>木星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1991372" y="130756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solidFill>
                    <a:srgbClr val="0000FF"/>
                  </a:solidFill>
                </a:rPr>
                <a:t>天王星</a:t>
              </a:r>
              <a:endParaRPr kumimoji="1" lang="ja-JP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2950698" y="130756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solidFill>
                    <a:srgbClr val="FF32F0"/>
                  </a:solidFill>
                </a:rPr>
                <a:t>海王星</a:t>
              </a:r>
              <a:endParaRPr kumimoji="1" lang="ja-JP" altLang="en-US" dirty="0">
                <a:solidFill>
                  <a:srgbClr val="FF32F0"/>
                </a:solidFill>
              </a:endParaRPr>
            </a:p>
          </p:txBody>
        </p:sp>
      </p:grpSp>
      <p:sp>
        <p:nvSpPr>
          <p:cNvPr id="13" name="テキスト ボックス 12"/>
          <p:cNvSpPr txBox="1"/>
          <p:nvPr/>
        </p:nvSpPr>
        <p:spPr>
          <a:xfrm rot="16200000">
            <a:off x="-1753545" y="3535967"/>
            <a:ext cx="411672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>
                <a:latin typeface="+mn-ea"/>
              </a:rPr>
              <a:t>               </a:t>
            </a:r>
            <a:r>
              <a:rPr kumimoji="1" lang="ja-JP" altLang="en-US" sz="2000" dirty="0" smtClean="0">
                <a:latin typeface="+mn-ea"/>
              </a:rPr>
              <a:t>軌道長半</a:t>
            </a:r>
            <a:r>
              <a:rPr kumimoji="1" lang="ja-JP" altLang="en-US" dirty="0" smtClean="0">
                <a:latin typeface="+mn-ea"/>
              </a:rPr>
              <a:t>径</a:t>
            </a:r>
            <a:r>
              <a:rPr kumimoji="1" lang="en-US" altLang="ja-JP" dirty="0" smtClean="0">
                <a:latin typeface="+mn-ea"/>
              </a:rPr>
              <a:t> [AU]                            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542759" y="6074179"/>
            <a:ext cx="1379505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latin typeface="+mn-ea"/>
              </a:rPr>
              <a:t>時間</a:t>
            </a:r>
            <a:r>
              <a:rPr kumimoji="1" lang="en-US" altLang="ja-JP" dirty="0" smtClean="0">
                <a:latin typeface="+mn-ea"/>
              </a:rPr>
              <a:t> [</a:t>
            </a:r>
            <a:r>
              <a:rPr kumimoji="1" lang="en-US" altLang="ja-JP" dirty="0" err="1" smtClean="0">
                <a:latin typeface="+mn-ea"/>
              </a:rPr>
              <a:t>Myr</a:t>
            </a:r>
            <a:r>
              <a:rPr kumimoji="1" lang="en-US" altLang="ja-JP" dirty="0" smtClean="0">
                <a:latin typeface="+mn-ea"/>
              </a:rPr>
              <a:t>]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090189" y="1165918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左上図：</a:t>
            </a:r>
            <a:r>
              <a:rPr kumimoji="1" lang="ja-JP" altLang="en-US" sz="2400" b="1" dirty="0" smtClean="0">
                <a:solidFill>
                  <a:srgbClr val="31859C"/>
                </a:solidFill>
              </a:rPr>
              <a:t>離心率</a:t>
            </a:r>
            <a:r>
              <a:rPr kumimoji="1" lang="ja-JP" altLang="en-US" sz="2400" dirty="0" smtClean="0"/>
              <a:t>の永年共鳴位置</a:t>
            </a:r>
            <a:endParaRPr kumimoji="1" lang="ja-JP" altLang="en-US" sz="2400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090192" y="1755614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左下図：</a:t>
            </a:r>
            <a:r>
              <a:rPr kumimoji="1" lang="ja-JP" altLang="en-US" sz="2400" b="1" dirty="0" smtClean="0">
                <a:solidFill>
                  <a:srgbClr val="FF0000"/>
                </a:solidFill>
              </a:rPr>
              <a:t>軌道傾斜角</a:t>
            </a:r>
            <a:r>
              <a:rPr kumimoji="1" lang="ja-JP" altLang="en-US" sz="2400" dirty="0" smtClean="0"/>
              <a:t>の永年共鳴位置</a:t>
            </a:r>
            <a:endParaRPr kumimoji="1" lang="ja-JP" altLang="en-US" sz="240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12</a:t>
            </a:fld>
            <a:endParaRPr 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407200" y="4083245"/>
            <a:ext cx="4493538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離心率，軌道傾斜角両方とも，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土星の永年共鳴の位置が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小惑星帯を通過する</a:t>
            </a:r>
            <a:endParaRPr kumimoji="1" lang="ja-JP" altLang="en-US" sz="2400" dirty="0"/>
          </a:p>
        </p:txBody>
      </p:sp>
      <p:sp>
        <p:nvSpPr>
          <p:cNvPr id="19" name="右矢印 18"/>
          <p:cNvSpPr/>
          <p:nvPr/>
        </p:nvSpPr>
        <p:spPr>
          <a:xfrm>
            <a:off x="4445000" y="5662499"/>
            <a:ext cx="507336" cy="272153"/>
          </a:xfrm>
          <a:prstGeom prst="rightArrow">
            <a:avLst>
              <a:gd name="adj1" fmla="val 16732"/>
              <a:gd name="adj2" fmla="val 80881"/>
            </a:avLst>
          </a:prstGeom>
          <a:solidFill>
            <a:schemeClr val="bg1"/>
          </a:solidFill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056852" y="5390038"/>
            <a:ext cx="3250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小惑星帯にその痕跡が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みられるはず</a:t>
            </a:r>
            <a:endParaRPr kumimoji="1" lang="ja-JP" altLang="en-US" sz="2400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4407200" y="2418705"/>
            <a:ext cx="41765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惑星移動に伴って永年共鳴の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位置も移動している</a:t>
            </a:r>
            <a:endParaRPr kumimoji="1" lang="ja-JP" altLang="en-US" sz="2400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5043171" y="3400855"/>
            <a:ext cx="3416320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小惑星帯領域を拡大</a:t>
            </a:r>
            <a:endParaRPr kumimoji="1" lang="ja-JP" altLang="en-US" sz="2800" dirty="0"/>
          </a:p>
        </p:txBody>
      </p:sp>
      <p:cxnSp>
        <p:nvCxnSpPr>
          <p:cNvPr id="48" name="直線矢印コネクタ 47"/>
          <p:cNvCxnSpPr/>
          <p:nvPr/>
        </p:nvCxnSpPr>
        <p:spPr>
          <a:xfrm flipH="1" flipV="1">
            <a:off x="4042039" y="3249704"/>
            <a:ext cx="1014813" cy="299626"/>
          </a:xfrm>
          <a:prstGeom prst="straightConnector1">
            <a:avLst/>
          </a:prstGeom>
          <a:ln>
            <a:solidFill>
              <a:srgbClr val="31859C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 flipH="1">
            <a:off x="4042039" y="3924075"/>
            <a:ext cx="1014813" cy="1659940"/>
          </a:xfrm>
          <a:prstGeom prst="straightConnector1">
            <a:avLst/>
          </a:prstGeom>
          <a:ln>
            <a:solidFill>
              <a:srgbClr val="31859C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2576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0" grpId="1" animBg="1"/>
      <p:bldP spid="59" grpId="0" animBg="1"/>
      <p:bldP spid="59" grpId="1" animBg="1"/>
      <p:bldP spid="9" grpId="0"/>
      <p:bldP spid="19" grpId="0" animBg="1"/>
      <p:bldP spid="17" grpId="0"/>
      <p:bldP spid="46" grpId="0"/>
      <p:bldP spid="4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結果：カイパーベルト領域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13</a:t>
            </a:fld>
            <a:endParaRPr lang="en-US"/>
          </a:p>
        </p:txBody>
      </p:sp>
      <p:pic>
        <p:nvPicPr>
          <p:cNvPr id="10" name="kuiper_ecc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400400"/>
            <a:ext cx="6553963" cy="4601718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2896694" y="5748569"/>
            <a:ext cx="2162025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軌道長半径</a:t>
            </a:r>
            <a:r>
              <a:rPr kumimoji="1" lang="en-US" altLang="ja-JP" sz="2000" dirty="0" smtClean="0"/>
              <a:t> </a:t>
            </a:r>
            <a:r>
              <a:rPr kumimoji="1" lang="en-US" altLang="ja-JP" sz="2000" dirty="0" smtClean="0">
                <a:latin typeface="+mn-ea"/>
              </a:rPr>
              <a:t>[AU]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 rot="16200000">
            <a:off x="97254" y="3374906"/>
            <a:ext cx="954107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離心率</a:t>
            </a:r>
            <a:endParaRPr kumimoji="1" lang="ja-JP" altLang="en-US" sz="20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896694" y="96874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離心率の変化</a:t>
            </a:r>
            <a:endParaRPr kumimoji="1" lang="ja-JP" altLang="en-US" sz="2400" dirty="0"/>
          </a:p>
        </p:txBody>
      </p:sp>
      <p:grpSp>
        <p:nvGrpSpPr>
          <p:cNvPr id="21" name="図形グループ 20"/>
          <p:cNvGrpSpPr/>
          <p:nvPr/>
        </p:nvGrpSpPr>
        <p:grpSpPr>
          <a:xfrm>
            <a:off x="6965803" y="1292785"/>
            <a:ext cx="1958491" cy="2256704"/>
            <a:chOff x="6965801" y="1292784"/>
            <a:chExt cx="1958491" cy="2256704"/>
          </a:xfrm>
        </p:grpSpPr>
        <p:sp>
          <p:nvSpPr>
            <p:cNvPr id="11" name="テキスト ボックス 10"/>
            <p:cNvSpPr txBox="1"/>
            <p:nvPr/>
          </p:nvSpPr>
          <p:spPr>
            <a:xfrm>
              <a:off x="7236305" y="140040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初期条件</a:t>
              </a:r>
              <a:endParaRPr kumimoji="1" lang="ja-JP" altLang="en-US" dirty="0"/>
            </a:p>
          </p:txBody>
        </p:sp>
        <p:pic>
          <p:nvPicPr>
            <p:cNvPr id="13" name="図 12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6739" y="2024012"/>
              <a:ext cx="215900" cy="215900"/>
            </a:xfrm>
            <a:prstGeom prst="rect">
              <a:avLst/>
            </a:prstGeom>
          </p:spPr>
        </p:pic>
        <p:sp>
          <p:nvSpPr>
            <p:cNvPr id="14" name="テキスト ボックス 13"/>
            <p:cNvSpPr txBox="1"/>
            <p:nvPr/>
          </p:nvSpPr>
          <p:spPr>
            <a:xfrm>
              <a:off x="7285938" y="1949960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28~52AU</a:t>
              </a:r>
              <a:endParaRPr kumimoji="1" lang="ja-JP" altLang="en-US" dirty="0">
                <a:latin typeface="+mn-ea"/>
              </a:endParaRPr>
            </a:p>
          </p:txBody>
        </p:sp>
        <p:pic>
          <p:nvPicPr>
            <p:cNvPr id="15" name="図 14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439" y="2522982"/>
              <a:ext cx="190500" cy="215900"/>
            </a:xfrm>
            <a:prstGeom prst="rect">
              <a:avLst/>
            </a:prstGeom>
          </p:spPr>
        </p:pic>
        <p:sp>
          <p:nvSpPr>
            <p:cNvPr id="16" name="テキスト ボックス 15"/>
            <p:cNvSpPr txBox="1"/>
            <p:nvPr/>
          </p:nvSpPr>
          <p:spPr>
            <a:xfrm>
              <a:off x="7293005" y="2460829"/>
              <a:ext cx="1202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0~0.05</a:t>
              </a:r>
              <a:endParaRPr kumimoji="1" lang="ja-JP" altLang="en-US" dirty="0">
                <a:latin typeface="+mn-ea"/>
              </a:endParaRPr>
            </a:p>
          </p:txBody>
        </p:sp>
        <p:pic>
          <p:nvPicPr>
            <p:cNvPr id="18" name="図 17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9418" y="3027853"/>
              <a:ext cx="215900" cy="317500"/>
            </a:xfrm>
            <a:prstGeom prst="rect">
              <a:avLst/>
            </a:prstGeom>
          </p:spPr>
        </p:pic>
        <p:sp>
          <p:nvSpPr>
            <p:cNvPr id="19" name="テキスト ボックス 18"/>
            <p:cNvSpPr txBox="1"/>
            <p:nvPr/>
          </p:nvSpPr>
          <p:spPr>
            <a:xfrm>
              <a:off x="7285940" y="2981281"/>
              <a:ext cx="158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0~0.05rad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6965801" y="1292784"/>
              <a:ext cx="1958491" cy="2256704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42867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結果：カイパーベルト領域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14</a:t>
            </a:fld>
            <a:endParaRPr lang="en-US"/>
          </a:p>
        </p:txBody>
      </p:sp>
      <p:pic>
        <p:nvPicPr>
          <p:cNvPr id="8" name="図 7" descr="kuiper_ec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00400"/>
            <a:ext cx="6553963" cy="4601718"/>
          </a:xfrm>
          <a:prstGeom prst="rect">
            <a:avLst/>
          </a:prstGeom>
        </p:spPr>
      </p:pic>
      <p:grpSp>
        <p:nvGrpSpPr>
          <p:cNvPr id="3" name="図形グループ 2"/>
          <p:cNvGrpSpPr/>
          <p:nvPr/>
        </p:nvGrpSpPr>
        <p:grpSpPr>
          <a:xfrm>
            <a:off x="1160751" y="2529820"/>
            <a:ext cx="6428497" cy="2959728"/>
            <a:chOff x="1160750" y="2529820"/>
            <a:chExt cx="6428496" cy="2959728"/>
          </a:xfrm>
        </p:grpSpPr>
        <p:sp>
          <p:nvSpPr>
            <p:cNvPr id="23" name="角丸四角形 22"/>
            <p:cNvSpPr/>
            <p:nvPr/>
          </p:nvSpPr>
          <p:spPr>
            <a:xfrm>
              <a:off x="2699906" y="3869389"/>
              <a:ext cx="711055" cy="1620159"/>
            </a:xfrm>
            <a:prstGeom prst="roundRect">
              <a:avLst/>
            </a:prstGeom>
            <a:noFill/>
            <a:ln>
              <a:solidFill>
                <a:srgbClr val="31859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cxnSp>
          <p:nvCxnSpPr>
            <p:cNvPr id="25" name="直線矢印コネクタ 24"/>
            <p:cNvCxnSpPr/>
            <p:nvPr/>
          </p:nvCxnSpPr>
          <p:spPr>
            <a:xfrm>
              <a:off x="2483381" y="3504129"/>
              <a:ext cx="216525" cy="365260"/>
            </a:xfrm>
            <a:prstGeom prst="straightConnector1">
              <a:avLst/>
            </a:prstGeom>
            <a:ln>
              <a:solidFill>
                <a:srgbClr val="31859C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テキスト ボックス 27"/>
            <p:cNvSpPr txBox="1"/>
            <p:nvPr/>
          </p:nvSpPr>
          <p:spPr>
            <a:xfrm>
              <a:off x="1160750" y="2529820"/>
              <a:ext cx="226215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平均共鳴の位置に</a:t>
              </a:r>
              <a:endParaRPr kumimoji="1" lang="en-US" altLang="ja-JP" dirty="0" smtClean="0"/>
            </a:p>
            <a:p>
              <a:r>
                <a:rPr kumimoji="1" lang="ja-JP" altLang="en-US" dirty="0" smtClean="0"/>
                <a:t>集まっている</a:t>
              </a:r>
              <a:endParaRPr kumimoji="1" lang="en-US" altLang="ja-JP" dirty="0" smtClean="0"/>
            </a:p>
            <a:p>
              <a:r>
                <a:rPr kumimoji="1" lang="ja-JP" altLang="en-US" dirty="0" smtClean="0"/>
                <a:t>軌道交差する粒子も</a:t>
              </a:r>
              <a:endParaRPr kumimoji="1" lang="en-US" altLang="ja-JP" dirty="0" smtClean="0"/>
            </a:p>
            <a:p>
              <a:r>
                <a:rPr kumimoji="1" lang="ja-JP" altLang="en-US" dirty="0" smtClean="0"/>
                <a:t>存在する</a:t>
              </a:r>
              <a:endParaRPr kumimoji="1" lang="ja-JP" altLang="en-US" dirty="0"/>
            </a:p>
          </p:txBody>
        </p:sp>
        <p:cxnSp>
          <p:nvCxnSpPr>
            <p:cNvPr id="29" name="直線矢印コネクタ 28"/>
            <p:cNvCxnSpPr>
              <a:stCxn id="33" idx="1"/>
            </p:cNvCxnSpPr>
            <p:nvPr/>
          </p:nvCxnSpPr>
          <p:spPr>
            <a:xfrm flipH="1">
              <a:off x="4198108" y="5258631"/>
              <a:ext cx="1008025" cy="1"/>
            </a:xfrm>
            <a:prstGeom prst="straightConnector1">
              <a:avLst/>
            </a:prstGeom>
            <a:ln>
              <a:solidFill>
                <a:srgbClr val="31859C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テキスト ボックス 32"/>
            <p:cNvSpPr txBox="1"/>
            <p:nvPr/>
          </p:nvSpPr>
          <p:spPr>
            <a:xfrm>
              <a:off x="5206132" y="5073965"/>
              <a:ext cx="2383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+mn-ea"/>
                </a:rPr>
                <a:t>2:1</a:t>
              </a:r>
              <a:r>
                <a:rPr kumimoji="1" lang="ja-JP" altLang="en-US" dirty="0" smtClean="0">
                  <a:latin typeface="+mn-ea"/>
                </a:rPr>
                <a:t>共鳴は</a:t>
              </a:r>
              <a:r>
                <a:rPr kumimoji="1" lang="ja-JP" altLang="en-US" dirty="0" smtClean="0"/>
                <a:t>減っている</a:t>
              </a:r>
              <a:endParaRPr kumimoji="1" lang="ja-JP" altLang="en-US" dirty="0"/>
            </a:p>
          </p:txBody>
        </p:sp>
      </p:grpSp>
      <p:grpSp>
        <p:nvGrpSpPr>
          <p:cNvPr id="6" name="図形グループ 5"/>
          <p:cNvGrpSpPr/>
          <p:nvPr/>
        </p:nvGrpSpPr>
        <p:grpSpPr>
          <a:xfrm>
            <a:off x="374251" y="3097907"/>
            <a:ext cx="4684466" cy="3050772"/>
            <a:chOff x="374251" y="3097907"/>
            <a:chExt cx="4684467" cy="3050772"/>
          </a:xfrm>
        </p:grpSpPr>
        <p:sp>
          <p:nvSpPr>
            <p:cNvPr id="20" name="テキスト ボックス 19"/>
            <p:cNvSpPr txBox="1"/>
            <p:nvPr/>
          </p:nvSpPr>
          <p:spPr>
            <a:xfrm>
              <a:off x="2896693" y="5748569"/>
              <a:ext cx="2162025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000" dirty="0" smtClean="0"/>
                <a:t>軌道長半径</a:t>
              </a:r>
              <a:r>
                <a:rPr kumimoji="1" lang="en-US" altLang="ja-JP" sz="2000" dirty="0" smtClean="0"/>
                <a:t> </a:t>
              </a:r>
              <a:r>
                <a:rPr kumimoji="1" lang="en-US" altLang="ja-JP" sz="2000" dirty="0" smtClean="0">
                  <a:latin typeface="+mn-ea"/>
                </a:rPr>
                <a:t>[AU]</a:t>
              </a:r>
              <a:endParaRPr kumimoji="1" lang="ja-JP" altLang="en-US" sz="2000" dirty="0">
                <a:latin typeface="+mn-ea"/>
              </a:endParaRPr>
            </a:p>
          </p:txBody>
        </p:sp>
        <p:sp>
          <p:nvSpPr>
            <p:cNvPr id="21" name="テキスト ボックス 20"/>
            <p:cNvSpPr txBox="1"/>
            <p:nvPr/>
          </p:nvSpPr>
          <p:spPr>
            <a:xfrm rot="16200000">
              <a:off x="97252" y="3374906"/>
              <a:ext cx="954107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dirty="0" smtClean="0"/>
                <a:t>離心率</a:t>
              </a:r>
              <a:endParaRPr kumimoji="1" lang="ja-JP" altLang="en-US" sz="2000" dirty="0"/>
            </a:p>
          </p:txBody>
        </p:sp>
      </p:grpSp>
      <p:sp>
        <p:nvSpPr>
          <p:cNvPr id="16" name="テキスト ボックス 15"/>
          <p:cNvSpPr txBox="1"/>
          <p:nvPr/>
        </p:nvSpPr>
        <p:spPr>
          <a:xfrm>
            <a:off x="2896694" y="96874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離心率の変化</a:t>
            </a:r>
            <a:endParaRPr kumimoji="1" lang="ja-JP" altLang="en-US" sz="2400" dirty="0"/>
          </a:p>
        </p:txBody>
      </p:sp>
      <p:grpSp>
        <p:nvGrpSpPr>
          <p:cNvPr id="24" name="図形グループ 23"/>
          <p:cNvGrpSpPr/>
          <p:nvPr/>
        </p:nvGrpSpPr>
        <p:grpSpPr>
          <a:xfrm>
            <a:off x="6965803" y="1292785"/>
            <a:ext cx="1958491" cy="2256704"/>
            <a:chOff x="6965801" y="1292784"/>
            <a:chExt cx="1958491" cy="2256704"/>
          </a:xfrm>
        </p:grpSpPr>
        <p:sp>
          <p:nvSpPr>
            <p:cNvPr id="26" name="テキスト ボックス 25"/>
            <p:cNvSpPr txBox="1"/>
            <p:nvPr/>
          </p:nvSpPr>
          <p:spPr>
            <a:xfrm>
              <a:off x="7236305" y="140040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初期条件</a:t>
              </a:r>
              <a:endParaRPr kumimoji="1" lang="ja-JP" altLang="en-US" dirty="0"/>
            </a:p>
          </p:txBody>
        </p:sp>
        <p:pic>
          <p:nvPicPr>
            <p:cNvPr id="27" name="図 26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6739" y="2024012"/>
              <a:ext cx="215900" cy="215900"/>
            </a:xfrm>
            <a:prstGeom prst="rect">
              <a:avLst/>
            </a:prstGeom>
          </p:spPr>
        </p:pic>
        <p:sp>
          <p:nvSpPr>
            <p:cNvPr id="30" name="テキスト ボックス 29"/>
            <p:cNvSpPr txBox="1"/>
            <p:nvPr/>
          </p:nvSpPr>
          <p:spPr>
            <a:xfrm>
              <a:off x="7285938" y="1949960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28~52AU</a:t>
              </a:r>
              <a:endParaRPr kumimoji="1" lang="ja-JP" altLang="en-US" dirty="0">
                <a:latin typeface="+mn-ea"/>
              </a:endParaRPr>
            </a:p>
          </p:txBody>
        </p:sp>
        <p:pic>
          <p:nvPicPr>
            <p:cNvPr id="31" name="図 30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439" y="2522982"/>
              <a:ext cx="190500" cy="215900"/>
            </a:xfrm>
            <a:prstGeom prst="rect">
              <a:avLst/>
            </a:prstGeom>
          </p:spPr>
        </p:pic>
        <p:sp>
          <p:nvSpPr>
            <p:cNvPr id="32" name="テキスト ボックス 31"/>
            <p:cNvSpPr txBox="1"/>
            <p:nvPr/>
          </p:nvSpPr>
          <p:spPr>
            <a:xfrm>
              <a:off x="7293005" y="2460829"/>
              <a:ext cx="1202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0~0.05</a:t>
              </a:r>
              <a:endParaRPr kumimoji="1" lang="ja-JP" altLang="en-US" dirty="0">
                <a:latin typeface="+mn-ea"/>
              </a:endParaRPr>
            </a:p>
          </p:txBody>
        </p:sp>
        <p:pic>
          <p:nvPicPr>
            <p:cNvPr id="34" name="図 33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9418" y="3027853"/>
              <a:ext cx="215900" cy="317500"/>
            </a:xfrm>
            <a:prstGeom prst="rect">
              <a:avLst/>
            </a:prstGeom>
          </p:spPr>
        </p:pic>
        <p:sp>
          <p:nvSpPr>
            <p:cNvPr id="35" name="テキスト ボックス 34"/>
            <p:cNvSpPr txBox="1"/>
            <p:nvPr/>
          </p:nvSpPr>
          <p:spPr>
            <a:xfrm>
              <a:off x="7285940" y="2981281"/>
              <a:ext cx="158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0~0.05rad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6965801" y="1292784"/>
              <a:ext cx="1958491" cy="2256704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3962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結果：カイパーベルト領域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15</a:t>
            </a:fld>
            <a:endParaRPr lang="en-US"/>
          </a:p>
        </p:txBody>
      </p:sp>
      <p:pic>
        <p:nvPicPr>
          <p:cNvPr id="12" name="kuiper_inc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400400"/>
            <a:ext cx="6553963" cy="4601718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2896694" y="5748569"/>
            <a:ext cx="2162025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軌道長半径</a:t>
            </a:r>
            <a:r>
              <a:rPr kumimoji="1" lang="en-US" altLang="ja-JP" sz="2000" dirty="0" smtClean="0"/>
              <a:t> </a:t>
            </a:r>
            <a:r>
              <a:rPr kumimoji="1" lang="en-US" altLang="ja-JP" sz="2000" dirty="0" smtClean="0">
                <a:latin typeface="+mn-ea"/>
              </a:rPr>
              <a:t>[AU]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 rot="16200000">
            <a:off x="-502396" y="3374906"/>
            <a:ext cx="2153410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軌道傾斜角</a:t>
            </a:r>
            <a:r>
              <a:rPr kumimoji="1" lang="en-US" altLang="ja-JP" sz="2000" dirty="0" smtClean="0"/>
              <a:t> </a:t>
            </a:r>
            <a:r>
              <a:rPr kumimoji="1" lang="en-US" altLang="ja-JP" sz="2000" dirty="0" smtClean="0">
                <a:latin typeface="+mn-ea"/>
              </a:rPr>
              <a:t>[rad]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590800" y="968748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軌道傾斜角の変化</a:t>
            </a:r>
            <a:endParaRPr kumimoji="1" lang="ja-JP" altLang="en-US" sz="2400" dirty="0"/>
          </a:p>
        </p:txBody>
      </p:sp>
      <p:grpSp>
        <p:nvGrpSpPr>
          <p:cNvPr id="13" name="図形グループ 12"/>
          <p:cNvGrpSpPr/>
          <p:nvPr/>
        </p:nvGrpSpPr>
        <p:grpSpPr>
          <a:xfrm>
            <a:off x="6965803" y="1292785"/>
            <a:ext cx="1958491" cy="2256704"/>
            <a:chOff x="6965801" y="1292784"/>
            <a:chExt cx="1958491" cy="2256704"/>
          </a:xfrm>
        </p:grpSpPr>
        <p:sp>
          <p:nvSpPr>
            <p:cNvPr id="14" name="テキスト ボックス 13"/>
            <p:cNvSpPr txBox="1"/>
            <p:nvPr/>
          </p:nvSpPr>
          <p:spPr>
            <a:xfrm>
              <a:off x="7236305" y="140040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初期条件</a:t>
              </a:r>
              <a:endParaRPr kumimoji="1" lang="ja-JP" altLang="en-US" dirty="0"/>
            </a:p>
          </p:txBody>
        </p:sp>
        <p:pic>
          <p:nvPicPr>
            <p:cNvPr id="15" name="図 14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6739" y="2024012"/>
              <a:ext cx="215900" cy="215900"/>
            </a:xfrm>
            <a:prstGeom prst="rect">
              <a:avLst/>
            </a:prstGeom>
          </p:spPr>
        </p:pic>
        <p:sp>
          <p:nvSpPr>
            <p:cNvPr id="16" name="テキスト ボックス 15"/>
            <p:cNvSpPr txBox="1"/>
            <p:nvPr/>
          </p:nvSpPr>
          <p:spPr>
            <a:xfrm>
              <a:off x="7285938" y="1949960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28~52AU</a:t>
              </a:r>
              <a:endParaRPr kumimoji="1" lang="ja-JP" altLang="en-US" dirty="0">
                <a:latin typeface="+mn-ea"/>
              </a:endParaRPr>
            </a:p>
          </p:txBody>
        </p:sp>
        <p:pic>
          <p:nvPicPr>
            <p:cNvPr id="17" name="図 16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439" y="2522982"/>
              <a:ext cx="190500" cy="215900"/>
            </a:xfrm>
            <a:prstGeom prst="rect">
              <a:avLst/>
            </a:prstGeom>
          </p:spPr>
        </p:pic>
        <p:sp>
          <p:nvSpPr>
            <p:cNvPr id="18" name="テキスト ボックス 17"/>
            <p:cNvSpPr txBox="1"/>
            <p:nvPr/>
          </p:nvSpPr>
          <p:spPr>
            <a:xfrm>
              <a:off x="7293005" y="2460829"/>
              <a:ext cx="1202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0~0.05</a:t>
              </a:r>
              <a:endParaRPr kumimoji="1" lang="ja-JP" altLang="en-US" dirty="0">
                <a:latin typeface="+mn-ea"/>
              </a:endParaRPr>
            </a:p>
          </p:txBody>
        </p:sp>
        <p:pic>
          <p:nvPicPr>
            <p:cNvPr id="19" name="図 18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9418" y="3027853"/>
              <a:ext cx="215900" cy="317500"/>
            </a:xfrm>
            <a:prstGeom prst="rect">
              <a:avLst/>
            </a:prstGeom>
          </p:spPr>
        </p:pic>
        <p:sp>
          <p:nvSpPr>
            <p:cNvPr id="20" name="テキスト ボックス 19"/>
            <p:cNvSpPr txBox="1"/>
            <p:nvPr/>
          </p:nvSpPr>
          <p:spPr>
            <a:xfrm>
              <a:off x="7285940" y="2981281"/>
              <a:ext cx="158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0~0.05rad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6965801" y="1292784"/>
              <a:ext cx="1958491" cy="2256704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2132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結果</a:t>
            </a:r>
            <a:r>
              <a:rPr kumimoji="1" lang="ja-JP" altLang="en-US" dirty="0" smtClean="0"/>
              <a:t>：カイパーベルト領域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16</a:t>
            </a:fld>
            <a:endParaRPr lang="en-US"/>
          </a:p>
        </p:txBody>
      </p:sp>
      <p:pic>
        <p:nvPicPr>
          <p:cNvPr id="6" name="図 5" descr="kuiper_in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00400"/>
            <a:ext cx="6553963" cy="4601718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2896694" y="5748569"/>
            <a:ext cx="2162025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軌道長半径</a:t>
            </a:r>
            <a:r>
              <a:rPr kumimoji="1" lang="en-US" altLang="ja-JP" sz="2000" dirty="0" smtClean="0"/>
              <a:t> </a:t>
            </a:r>
            <a:r>
              <a:rPr kumimoji="1" lang="en-US" altLang="ja-JP" sz="2000" dirty="0" smtClean="0">
                <a:latin typeface="+mn-ea"/>
              </a:rPr>
              <a:t>[AU]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 rot="16200000">
            <a:off x="-502396" y="3374906"/>
            <a:ext cx="2153410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軌道傾斜角</a:t>
            </a:r>
            <a:r>
              <a:rPr kumimoji="1" lang="en-US" altLang="ja-JP" sz="2000" dirty="0" smtClean="0"/>
              <a:t> </a:t>
            </a:r>
            <a:r>
              <a:rPr kumimoji="1" lang="en-US" altLang="ja-JP" sz="2000" dirty="0" smtClean="0">
                <a:latin typeface="+mn-ea"/>
              </a:rPr>
              <a:t>[rad]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590800" y="968748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軌道傾斜角の変化</a:t>
            </a:r>
            <a:endParaRPr kumimoji="1" lang="ja-JP" altLang="en-US" sz="2400" dirty="0"/>
          </a:p>
        </p:txBody>
      </p:sp>
      <p:grpSp>
        <p:nvGrpSpPr>
          <p:cNvPr id="16" name="図形グループ 15"/>
          <p:cNvGrpSpPr/>
          <p:nvPr/>
        </p:nvGrpSpPr>
        <p:grpSpPr>
          <a:xfrm>
            <a:off x="2699907" y="2396055"/>
            <a:ext cx="5206852" cy="3093494"/>
            <a:chOff x="2699906" y="2396054"/>
            <a:chExt cx="5206852" cy="3093494"/>
          </a:xfrm>
        </p:grpSpPr>
        <p:sp>
          <p:nvSpPr>
            <p:cNvPr id="17" name="角丸四角形 16"/>
            <p:cNvSpPr/>
            <p:nvPr/>
          </p:nvSpPr>
          <p:spPr>
            <a:xfrm>
              <a:off x="2699906" y="2938955"/>
              <a:ext cx="711055" cy="2550593"/>
            </a:xfrm>
            <a:prstGeom prst="roundRect">
              <a:avLst/>
            </a:prstGeom>
            <a:noFill/>
            <a:ln>
              <a:solidFill>
                <a:srgbClr val="31859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cxnSp>
          <p:nvCxnSpPr>
            <p:cNvPr id="18" name="直線矢印コネクタ 17"/>
            <p:cNvCxnSpPr>
              <a:stCxn id="19" idx="1"/>
            </p:cNvCxnSpPr>
            <p:nvPr/>
          </p:nvCxnSpPr>
          <p:spPr>
            <a:xfrm flipH="1">
              <a:off x="3410963" y="3273218"/>
              <a:ext cx="905132" cy="366994"/>
            </a:xfrm>
            <a:prstGeom prst="straightConnector1">
              <a:avLst/>
            </a:prstGeom>
            <a:ln>
              <a:solidFill>
                <a:srgbClr val="31859C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テキスト ボックス 18"/>
            <p:cNvSpPr txBox="1"/>
            <p:nvPr/>
          </p:nvSpPr>
          <p:spPr>
            <a:xfrm>
              <a:off x="4316095" y="2396054"/>
              <a:ext cx="2505814" cy="17543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平均共鳴の位置に</a:t>
              </a:r>
              <a:endParaRPr kumimoji="1" lang="en-US" altLang="ja-JP" dirty="0" smtClean="0"/>
            </a:p>
            <a:p>
              <a:r>
                <a:rPr kumimoji="1" lang="ja-JP" altLang="en-US" dirty="0" smtClean="0"/>
                <a:t>集まっている．</a:t>
              </a:r>
              <a:endParaRPr kumimoji="1" lang="en-US" altLang="ja-JP" dirty="0" smtClean="0"/>
            </a:p>
            <a:p>
              <a:r>
                <a:rPr kumimoji="1" lang="ja-JP" altLang="en-US" dirty="0"/>
                <a:t>この共鳴付近</a:t>
              </a:r>
              <a:r>
                <a:rPr kumimoji="1" lang="ja-JP" altLang="en-US" dirty="0" smtClean="0"/>
                <a:t>には</a:t>
              </a:r>
              <a:endParaRPr kumimoji="1" lang="en-US" altLang="ja-JP" dirty="0" smtClean="0"/>
            </a:p>
            <a:p>
              <a:r>
                <a:rPr kumimoji="1" lang="ja-JP" altLang="en-US" dirty="0" smtClean="0"/>
                <a:t>離心率と軌道傾斜角が</a:t>
              </a:r>
              <a:endParaRPr kumimoji="1" lang="en-US" altLang="ja-JP" dirty="0" smtClean="0"/>
            </a:p>
            <a:p>
              <a:r>
                <a:rPr kumimoji="1" lang="ja-JP" altLang="en-US" dirty="0" smtClean="0"/>
                <a:t>ともに大きいものが</a:t>
              </a:r>
              <a:endParaRPr kumimoji="1" lang="en-US" altLang="ja-JP" dirty="0" smtClean="0"/>
            </a:p>
            <a:p>
              <a:r>
                <a:rPr kumimoji="1" lang="ja-JP" altLang="en-US" dirty="0" smtClean="0"/>
                <a:t>多い．</a:t>
              </a:r>
              <a:endParaRPr kumimoji="1" lang="ja-JP" altLang="en-US" dirty="0"/>
            </a:p>
          </p:txBody>
        </p:sp>
        <p:cxnSp>
          <p:nvCxnSpPr>
            <p:cNvPr id="20" name="直線矢印コネクタ 19"/>
            <p:cNvCxnSpPr/>
            <p:nvPr/>
          </p:nvCxnSpPr>
          <p:spPr>
            <a:xfrm flipH="1">
              <a:off x="4198106" y="5258631"/>
              <a:ext cx="1325537" cy="1"/>
            </a:xfrm>
            <a:prstGeom prst="straightConnector1">
              <a:avLst/>
            </a:prstGeom>
            <a:ln>
              <a:solidFill>
                <a:srgbClr val="31859C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テキスト ボックス 20"/>
            <p:cNvSpPr txBox="1"/>
            <p:nvPr/>
          </p:nvSpPr>
          <p:spPr>
            <a:xfrm>
              <a:off x="5523644" y="5073965"/>
              <a:ext cx="2383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+mn-ea"/>
                </a:rPr>
                <a:t>2:1</a:t>
              </a:r>
              <a:r>
                <a:rPr kumimoji="1" lang="ja-JP" altLang="en-US" dirty="0" smtClean="0">
                  <a:latin typeface="+mn-ea"/>
                </a:rPr>
                <a:t>共鳴は</a:t>
              </a:r>
              <a:r>
                <a:rPr kumimoji="1" lang="ja-JP" altLang="en-US" dirty="0" smtClean="0"/>
                <a:t>減っている</a:t>
              </a:r>
              <a:endParaRPr kumimoji="1" lang="ja-JP" altLang="en-US" dirty="0"/>
            </a:p>
          </p:txBody>
        </p:sp>
      </p:grpSp>
      <p:grpSp>
        <p:nvGrpSpPr>
          <p:cNvPr id="26" name="図形グループ 25"/>
          <p:cNvGrpSpPr/>
          <p:nvPr/>
        </p:nvGrpSpPr>
        <p:grpSpPr>
          <a:xfrm>
            <a:off x="6965803" y="1292785"/>
            <a:ext cx="1958491" cy="2256704"/>
            <a:chOff x="6965801" y="1292784"/>
            <a:chExt cx="1958491" cy="2256704"/>
          </a:xfrm>
        </p:grpSpPr>
        <p:sp>
          <p:nvSpPr>
            <p:cNvPr id="27" name="テキスト ボックス 26"/>
            <p:cNvSpPr txBox="1"/>
            <p:nvPr/>
          </p:nvSpPr>
          <p:spPr>
            <a:xfrm>
              <a:off x="7236305" y="140040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初期条件</a:t>
              </a:r>
              <a:endParaRPr kumimoji="1" lang="ja-JP" altLang="en-US" dirty="0"/>
            </a:p>
          </p:txBody>
        </p:sp>
        <p:pic>
          <p:nvPicPr>
            <p:cNvPr id="28" name="図 27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6739" y="2024012"/>
              <a:ext cx="215900" cy="215900"/>
            </a:xfrm>
            <a:prstGeom prst="rect">
              <a:avLst/>
            </a:prstGeom>
          </p:spPr>
        </p:pic>
        <p:sp>
          <p:nvSpPr>
            <p:cNvPr id="29" name="テキスト ボックス 28"/>
            <p:cNvSpPr txBox="1"/>
            <p:nvPr/>
          </p:nvSpPr>
          <p:spPr>
            <a:xfrm>
              <a:off x="7285938" y="1949960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28~52AU</a:t>
              </a:r>
              <a:endParaRPr kumimoji="1" lang="ja-JP" altLang="en-US" dirty="0">
                <a:latin typeface="+mn-ea"/>
              </a:endParaRPr>
            </a:p>
          </p:txBody>
        </p:sp>
        <p:pic>
          <p:nvPicPr>
            <p:cNvPr id="30" name="図 29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439" y="2522982"/>
              <a:ext cx="190500" cy="215900"/>
            </a:xfrm>
            <a:prstGeom prst="rect">
              <a:avLst/>
            </a:prstGeom>
          </p:spPr>
        </p:pic>
        <p:sp>
          <p:nvSpPr>
            <p:cNvPr id="31" name="テキスト ボックス 30"/>
            <p:cNvSpPr txBox="1"/>
            <p:nvPr/>
          </p:nvSpPr>
          <p:spPr>
            <a:xfrm>
              <a:off x="7293005" y="2460829"/>
              <a:ext cx="1202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0~0.05</a:t>
              </a:r>
              <a:endParaRPr kumimoji="1" lang="ja-JP" altLang="en-US" dirty="0">
                <a:latin typeface="+mn-ea"/>
              </a:endParaRPr>
            </a:p>
          </p:txBody>
        </p:sp>
        <p:pic>
          <p:nvPicPr>
            <p:cNvPr id="32" name="図 31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9418" y="3027853"/>
              <a:ext cx="215900" cy="317500"/>
            </a:xfrm>
            <a:prstGeom prst="rect">
              <a:avLst/>
            </a:prstGeom>
          </p:spPr>
        </p:pic>
        <p:sp>
          <p:nvSpPr>
            <p:cNvPr id="33" name="テキスト ボックス 32"/>
            <p:cNvSpPr txBox="1"/>
            <p:nvPr/>
          </p:nvSpPr>
          <p:spPr>
            <a:xfrm>
              <a:off x="7285940" y="2981281"/>
              <a:ext cx="158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0~0.05rad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6965801" y="1292784"/>
              <a:ext cx="1958491" cy="2256704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05620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結果：カイパーベルト領域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17</a:t>
            </a:fld>
            <a:endParaRPr lang="en-US"/>
          </a:p>
        </p:txBody>
      </p:sp>
      <p:pic>
        <p:nvPicPr>
          <p:cNvPr id="3" name="kuiper_histogram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400400"/>
            <a:ext cx="6553963" cy="4601718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2896694" y="5748569"/>
            <a:ext cx="2162025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軌道長半径</a:t>
            </a:r>
            <a:r>
              <a:rPr kumimoji="1" lang="en-US" altLang="ja-JP" sz="2000" dirty="0" smtClean="0"/>
              <a:t> </a:t>
            </a:r>
            <a:r>
              <a:rPr kumimoji="1" lang="en-US" altLang="ja-JP" sz="2000" dirty="0" smtClean="0">
                <a:latin typeface="+mn-ea"/>
              </a:rPr>
              <a:t>[AU]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 rot="16200000">
            <a:off x="90844" y="3374906"/>
            <a:ext cx="966931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粒子数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896694" y="96874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粒子数の変化</a:t>
            </a:r>
            <a:endParaRPr kumimoji="1" lang="ja-JP" altLang="en-US" sz="2400" dirty="0"/>
          </a:p>
        </p:txBody>
      </p:sp>
      <p:grpSp>
        <p:nvGrpSpPr>
          <p:cNvPr id="10" name="図形グループ 9"/>
          <p:cNvGrpSpPr/>
          <p:nvPr/>
        </p:nvGrpSpPr>
        <p:grpSpPr>
          <a:xfrm>
            <a:off x="6965803" y="1292785"/>
            <a:ext cx="1958491" cy="2256704"/>
            <a:chOff x="6965801" y="1292784"/>
            <a:chExt cx="1958491" cy="2256704"/>
          </a:xfrm>
        </p:grpSpPr>
        <p:sp>
          <p:nvSpPr>
            <p:cNvPr id="11" name="テキスト ボックス 10"/>
            <p:cNvSpPr txBox="1"/>
            <p:nvPr/>
          </p:nvSpPr>
          <p:spPr>
            <a:xfrm>
              <a:off x="7236305" y="140040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初期条件</a:t>
              </a:r>
              <a:endParaRPr kumimoji="1" lang="ja-JP" altLang="en-US" dirty="0"/>
            </a:p>
          </p:txBody>
        </p:sp>
        <p:pic>
          <p:nvPicPr>
            <p:cNvPr id="12" name="図 11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6739" y="2024012"/>
              <a:ext cx="215900" cy="215900"/>
            </a:xfrm>
            <a:prstGeom prst="rect">
              <a:avLst/>
            </a:prstGeom>
          </p:spPr>
        </p:pic>
        <p:sp>
          <p:nvSpPr>
            <p:cNvPr id="13" name="テキスト ボックス 12"/>
            <p:cNvSpPr txBox="1"/>
            <p:nvPr/>
          </p:nvSpPr>
          <p:spPr>
            <a:xfrm>
              <a:off x="7285938" y="1949960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28~52AU</a:t>
              </a:r>
              <a:endParaRPr kumimoji="1" lang="ja-JP" altLang="en-US" dirty="0">
                <a:latin typeface="+mn-ea"/>
              </a:endParaRPr>
            </a:p>
          </p:txBody>
        </p:sp>
        <p:pic>
          <p:nvPicPr>
            <p:cNvPr id="14" name="図 13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439" y="2522982"/>
              <a:ext cx="190500" cy="215900"/>
            </a:xfrm>
            <a:prstGeom prst="rect">
              <a:avLst/>
            </a:prstGeom>
          </p:spPr>
        </p:pic>
        <p:sp>
          <p:nvSpPr>
            <p:cNvPr id="15" name="テキスト ボックス 14"/>
            <p:cNvSpPr txBox="1"/>
            <p:nvPr/>
          </p:nvSpPr>
          <p:spPr>
            <a:xfrm>
              <a:off x="7293005" y="2460829"/>
              <a:ext cx="1202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0~0.05</a:t>
              </a:r>
              <a:endParaRPr kumimoji="1" lang="ja-JP" altLang="en-US" dirty="0">
                <a:latin typeface="+mn-ea"/>
              </a:endParaRPr>
            </a:p>
          </p:txBody>
        </p:sp>
        <p:pic>
          <p:nvPicPr>
            <p:cNvPr id="16" name="図 15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9418" y="3027853"/>
              <a:ext cx="215900" cy="317500"/>
            </a:xfrm>
            <a:prstGeom prst="rect">
              <a:avLst/>
            </a:prstGeom>
          </p:spPr>
        </p:pic>
        <p:sp>
          <p:nvSpPr>
            <p:cNvPr id="17" name="テキスト ボックス 16"/>
            <p:cNvSpPr txBox="1"/>
            <p:nvPr/>
          </p:nvSpPr>
          <p:spPr>
            <a:xfrm>
              <a:off x="7285940" y="2981281"/>
              <a:ext cx="158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0~0.05rad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6965801" y="1292784"/>
              <a:ext cx="1958491" cy="2256704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62513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結果</a:t>
            </a:r>
            <a:r>
              <a:rPr kumimoji="1" lang="ja-JP" altLang="en-US" dirty="0" smtClean="0"/>
              <a:t>：カイパーベルト領域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18</a:t>
            </a:fld>
            <a:endParaRPr lang="en-US"/>
          </a:p>
        </p:txBody>
      </p:sp>
      <p:pic>
        <p:nvPicPr>
          <p:cNvPr id="16" name="図 15" descr="kuiper_histogram_20My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00400"/>
            <a:ext cx="6553963" cy="4601718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2896694" y="5748569"/>
            <a:ext cx="2162025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軌道長半径</a:t>
            </a:r>
            <a:r>
              <a:rPr kumimoji="1" lang="en-US" altLang="ja-JP" sz="2000" dirty="0" smtClean="0"/>
              <a:t> </a:t>
            </a:r>
            <a:r>
              <a:rPr kumimoji="1" lang="en-US" altLang="ja-JP" sz="2000" dirty="0" smtClean="0">
                <a:latin typeface="+mn-ea"/>
              </a:rPr>
              <a:t>[AU]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 rot="16200000">
            <a:off x="90844" y="3374906"/>
            <a:ext cx="966931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粒子数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896694" y="96874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粒子数の変化</a:t>
            </a:r>
            <a:endParaRPr kumimoji="1" lang="ja-JP" altLang="en-US" sz="2400" dirty="0"/>
          </a:p>
        </p:txBody>
      </p:sp>
      <p:sp>
        <p:nvSpPr>
          <p:cNvPr id="10" name="角丸四角形 9"/>
          <p:cNvSpPr/>
          <p:nvPr/>
        </p:nvSpPr>
        <p:spPr>
          <a:xfrm>
            <a:off x="2663264" y="3032931"/>
            <a:ext cx="690033" cy="2428811"/>
          </a:xfrm>
          <a:prstGeom prst="roundRect">
            <a:avLst/>
          </a:prstGeom>
          <a:noFill/>
          <a:ln>
            <a:solidFill>
              <a:srgbClr val="31859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1" name="直線矢印コネクタ 10"/>
          <p:cNvCxnSpPr/>
          <p:nvPr/>
        </p:nvCxnSpPr>
        <p:spPr>
          <a:xfrm flipH="1">
            <a:off x="3411254" y="2781512"/>
            <a:ext cx="1110623" cy="831268"/>
          </a:xfrm>
          <a:prstGeom prst="straightConnector1">
            <a:avLst/>
          </a:prstGeom>
          <a:ln>
            <a:solidFill>
              <a:srgbClr val="31859C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4521875" y="2261888"/>
            <a:ext cx="22621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平均共鳴の位置に</a:t>
            </a:r>
            <a:endParaRPr kumimoji="1" lang="en-US" altLang="ja-JP" dirty="0" smtClean="0"/>
          </a:p>
          <a:p>
            <a:r>
              <a:rPr kumimoji="1" lang="ja-JP" altLang="en-US" dirty="0" smtClean="0"/>
              <a:t>集まっている．</a:t>
            </a:r>
            <a:endParaRPr kumimoji="1" lang="en-US" altLang="ja-JP" dirty="0" smtClean="0"/>
          </a:p>
          <a:p>
            <a:r>
              <a:rPr kumimoji="1" lang="ja-JP" altLang="en-US" dirty="0" smtClean="0"/>
              <a:t>共鳴と共鳴の間には</a:t>
            </a:r>
            <a:endParaRPr kumimoji="1" lang="en-US" altLang="ja-JP" dirty="0" smtClean="0"/>
          </a:p>
          <a:p>
            <a:r>
              <a:rPr kumimoji="1" lang="ja-JP" altLang="en-US" dirty="0" smtClean="0"/>
              <a:t>粒子は少ない．</a:t>
            </a:r>
            <a:endParaRPr kumimoji="1" lang="ja-JP" altLang="en-US" dirty="0"/>
          </a:p>
        </p:txBody>
      </p:sp>
      <p:cxnSp>
        <p:nvCxnSpPr>
          <p:cNvPr id="13" name="直線矢印コネクタ 12"/>
          <p:cNvCxnSpPr/>
          <p:nvPr/>
        </p:nvCxnSpPr>
        <p:spPr>
          <a:xfrm flipH="1">
            <a:off x="4187247" y="4683513"/>
            <a:ext cx="782752" cy="335191"/>
          </a:xfrm>
          <a:prstGeom prst="straightConnector1">
            <a:avLst/>
          </a:prstGeom>
          <a:ln>
            <a:solidFill>
              <a:srgbClr val="31859C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/>
          <p:cNvSpPr txBox="1"/>
          <p:nvPr/>
        </p:nvSpPr>
        <p:spPr>
          <a:xfrm>
            <a:off x="4976306" y="4138818"/>
            <a:ext cx="26139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+mn-ea"/>
              </a:rPr>
              <a:t>両脇の粒子の数と</a:t>
            </a:r>
            <a:endParaRPr kumimoji="1" lang="en-US" altLang="ja-JP" dirty="0" smtClean="0">
              <a:latin typeface="+mn-ea"/>
            </a:endParaRPr>
          </a:p>
          <a:p>
            <a:r>
              <a:rPr kumimoji="1" lang="ja-JP" altLang="en-US" dirty="0" smtClean="0">
                <a:latin typeface="+mn-ea"/>
              </a:rPr>
              <a:t>比べると明らかに</a:t>
            </a:r>
            <a:endParaRPr kumimoji="1" lang="en-US" altLang="ja-JP" dirty="0" smtClean="0">
              <a:latin typeface="+mn-ea"/>
            </a:endParaRPr>
          </a:p>
          <a:p>
            <a:r>
              <a:rPr kumimoji="1" lang="en-US" altLang="ja-JP" dirty="0" smtClean="0">
                <a:latin typeface="+mn-ea"/>
              </a:rPr>
              <a:t>2:1</a:t>
            </a:r>
            <a:r>
              <a:rPr kumimoji="1" lang="ja-JP" altLang="en-US" dirty="0" smtClean="0">
                <a:latin typeface="+mn-ea"/>
              </a:rPr>
              <a:t>共鳴は</a:t>
            </a:r>
            <a:r>
              <a:rPr kumimoji="1" lang="ja-JP" altLang="en-US" dirty="0" smtClean="0"/>
              <a:t>減っている．</a:t>
            </a:r>
            <a:endParaRPr kumimoji="1" lang="ja-JP" altLang="en-US" dirty="0"/>
          </a:p>
        </p:txBody>
      </p:sp>
      <p:grpSp>
        <p:nvGrpSpPr>
          <p:cNvPr id="21" name="図形グループ 20"/>
          <p:cNvGrpSpPr/>
          <p:nvPr/>
        </p:nvGrpSpPr>
        <p:grpSpPr>
          <a:xfrm>
            <a:off x="6965803" y="1292785"/>
            <a:ext cx="1958491" cy="2256704"/>
            <a:chOff x="6965801" y="1292784"/>
            <a:chExt cx="1958491" cy="2256704"/>
          </a:xfrm>
        </p:grpSpPr>
        <p:sp>
          <p:nvSpPr>
            <p:cNvPr id="22" name="テキスト ボックス 21"/>
            <p:cNvSpPr txBox="1"/>
            <p:nvPr/>
          </p:nvSpPr>
          <p:spPr>
            <a:xfrm>
              <a:off x="7236305" y="140040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初期条件</a:t>
              </a:r>
              <a:endParaRPr kumimoji="1" lang="ja-JP" altLang="en-US" dirty="0"/>
            </a:p>
          </p:txBody>
        </p:sp>
        <p:pic>
          <p:nvPicPr>
            <p:cNvPr id="23" name="図 22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6739" y="2024012"/>
              <a:ext cx="215900" cy="215900"/>
            </a:xfrm>
            <a:prstGeom prst="rect">
              <a:avLst/>
            </a:prstGeom>
          </p:spPr>
        </p:pic>
        <p:sp>
          <p:nvSpPr>
            <p:cNvPr id="24" name="テキスト ボックス 23"/>
            <p:cNvSpPr txBox="1"/>
            <p:nvPr/>
          </p:nvSpPr>
          <p:spPr>
            <a:xfrm>
              <a:off x="7285938" y="1949960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28~52AU</a:t>
              </a:r>
              <a:endParaRPr kumimoji="1" lang="ja-JP" altLang="en-US" dirty="0">
                <a:latin typeface="+mn-ea"/>
              </a:endParaRPr>
            </a:p>
          </p:txBody>
        </p:sp>
        <p:pic>
          <p:nvPicPr>
            <p:cNvPr id="25" name="図 24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439" y="2522982"/>
              <a:ext cx="190500" cy="215900"/>
            </a:xfrm>
            <a:prstGeom prst="rect">
              <a:avLst/>
            </a:prstGeom>
          </p:spPr>
        </p:pic>
        <p:sp>
          <p:nvSpPr>
            <p:cNvPr id="26" name="テキスト ボックス 25"/>
            <p:cNvSpPr txBox="1"/>
            <p:nvPr/>
          </p:nvSpPr>
          <p:spPr>
            <a:xfrm>
              <a:off x="7293005" y="2460829"/>
              <a:ext cx="1202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0~0.05</a:t>
              </a:r>
              <a:endParaRPr kumimoji="1" lang="ja-JP" altLang="en-US" dirty="0">
                <a:latin typeface="+mn-ea"/>
              </a:endParaRPr>
            </a:p>
          </p:txBody>
        </p:sp>
        <p:pic>
          <p:nvPicPr>
            <p:cNvPr id="27" name="図 26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9418" y="3027853"/>
              <a:ext cx="215900" cy="317500"/>
            </a:xfrm>
            <a:prstGeom prst="rect">
              <a:avLst/>
            </a:prstGeom>
          </p:spPr>
        </p:pic>
        <p:sp>
          <p:nvSpPr>
            <p:cNvPr id="28" name="テキスト ボックス 27"/>
            <p:cNvSpPr txBox="1"/>
            <p:nvPr/>
          </p:nvSpPr>
          <p:spPr>
            <a:xfrm>
              <a:off x="7285940" y="2981281"/>
              <a:ext cx="158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0~0.05rad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6965801" y="1292784"/>
              <a:ext cx="1958491" cy="2256704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62731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結果：小惑星帯領域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19</a:t>
            </a:fld>
            <a:endParaRPr lang="en-US"/>
          </a:p>
        </p:txBody>
      </p:sp>
      <p:pic>
        <p:nvPicPr>
          <p:cNvPr id="19" name="asteroid_ecc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400400"/>
            <a:ext cx="6553963" cy="4601718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2896694" y="5748569"/>
            <a:ext cx="2162025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軌道長半径</a:t>
            </a:r>
            <a:r>
              <a:rPr kumimoji="1" lang="en-US" altLang="ja-JP" sz="2000" dirty="0" smtClean="0"/>
              <a:t> </a:t>
            </a:r>
            <a:r>
              <a:rPr kumimoji="1" lang="en-US" altLang="ja-JP" sz="2000" dirty="0" smtClean="0">
                <a:latin typeface="+mn-ea"/>
              </a:rPr>
              <a:t>[AU]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 rot="16200000">
            <a:off x="97254" y="3374906"/>
            <a:ext cx="954107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離心率</a:t>
            </a:r>
            <a:endParaRPr kumimoji="1" lang="ja-JP" altLang="en-US" sz="20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896694" y="96874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離心率の変化</a:t>
            </a:r>
            <a:endParaRPr kumimoji="1" lang="ja-JP" altLang="en-US" sz="2400" dirty="0"/>
          </a:p>
        </p:txBody>
      </p:sp>
      <p:grpSp>
        <p:nvGrpSpPr>
          <p:cNvPr id="10" name="図形グループ 9"/>
          <p:cNvGrpSpPr/>
          <p:nvPr/>
        </p:nvGrpSpPr>
        <p:grpSpPr>
          <a:xfrm>
            <a:off x="6965801" y="1292785"/>
            <a:ext cx="1958491" cy="2256704"/>
            <a:chOff x="6965801" y="1292784"/>
            <a:chExt cx="1958491" cy="2256704"/>
          </a:xfrm>
        </p:grpSpPr>
        <p:sp>
          <p:nvSpPr>
            <p:cNvPr id="11" name="テキスト ボックス 10"/>
            <p:cNvSpPr txBox="1"/>
            <p:nvPr/>
          </p:nvSpPr>
          <p:spPr>
            <a:xfrm>
              <a:off x="7236305" y="140040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初期条件</a:t>
              </a:r>
              <a:endParaRPr kumimoji="1" lang="ja-JP" altLang="en-US" dirty="0"/>
            </a:p>
          </p:txBody>
        </p:sp>
        <p:pic>
          <p:nvPicPr>
            <p:cNvPr id="12" name="図 11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6739" y="2024012"/>
              <a:ext cx="215900" cy="215900"/>
            </a:xfrm>
            <a:prstGeom prst="rect">
              <a:avLst/>
            </a:prstGeom>
          </p:spPr>
        </p:pic>
        <p:sp>
          <p:nvSpPr>
            <p:cNvPr id="13" name="テキスト ボックス 12"/>
            <p:cNvSpPr txBox="1"/>
            <p:nvPr/>
          </p:nvSpPr>
          <p:spPr>
            <a:xfrm>
              <a:off x="7285938" y="1949960"/>
              <a:ext cx="1556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2~3.75AU</a:t>
              </a:r>
              <a:endParaRPr kumimoji="1" lang="ja-JP" altLang="en-US" dirty="0">
                <a:latin typeface="+mn-ea"/>
              </a:endParaRPr>
            </a:p>
          </p:txBody>
        </p:sp>
        <p:pic>
          <p:nvPicPr>
            <p:cNvPr id="14" name="図 13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439" y="2522982"/>
              <a:ext cx="190500" cy="215900"/>
            </a:xfrm>
            <a:prstGeom prst="rect">
              <a:avLst/>
            </a:prstGeom>
          </p:spPr>
        </p:pic>
        <p:sp>
          <p:nvSpPr>
            <p:cNvPr id="15" name="テキスト ボックス 14"/>
            <p:cNvSpPr txBox="1"/>
            <p:nvPr/>
          </p:nvSpPr>
          <p:spPr>
            <a:xfrm>
              <a:off x="7293005" y="2460829"/>
              <a:ext cx="1202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0~0.05</a:t>
              </a:r>
              <a:endParaRPr kumimoji="1" lang="ja-JP" altLang="en-US" dirty="0">
                <a:latin typeface="+mn-ea"/>
              </a:endParaRPr>
            </a:p>
          </p:txBody>
        </p:sp>
        <p:pic>
          <p:nvPicPr>
            <p:cNvPr id="16" name="図 15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9418" y="3027853"/>
              <a:ext cx="215900" cy="317500"/>
            </a:xfrm>
            <a:prstGeom prst="rect">
              <a:avLst/>
            </a:prstGeom>
          </p:spPr>
        </p:pic>
        <p:sp>
          <p:nvSpPr>
            <p:cNvPr id="17" name="テキスト ボックス 16"/>
            <p:cNvSpPr txBox="1"/>
            <p:nvPr/>
          </p:nvSpPr>
          <p:spPr>
            <a:xfrm>
              <a:off x="7285938" y="2981281"/>
              <a:ext cx="158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0~0.05rad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6965801" y="1292784"/>
              <a:ext cx="1958491" cy="2256704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70842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</a:t>
            </a:fld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542271"/>
            <a:ext cx="8229600" cy="407114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000000"/>
                </a:solidFill>
                <a:latin typeface="+mn-ea"/>
              </a:rPr>
              <a:t>背景</a:t>
            </a:r>
            <a:endParaRPr kumimoji="1" lang="en-US" altLang="ja-JP" dirty="0" smtClean="0">
              <a:solidFill>
                <a:srgbClr val="000000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000000"/>
                </a:solidFill>
                <a:latin typeface="+mn-ea"/>
              </a:rPr>
              <a:t>基礎知識</a:t>
            </a:r>
            <a:endParaRPr kumimoji="1" lang="en-US" altLang="ja-JP" dirty="0">
              <a:solidFill>
                <a:srgbClr val="000000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000000"/>
                </a:solidFill>
                <a:latin typeface="+mn-ea"/>
              </a:rPr>
              <a:t>観測</a:t>
            </a:r>
            <a:endParaRPr kumimoji="1" lang="en-US" altLang="ja-JP" dirty="0" smtClean="0">
              <a:solidFill>
                <a:srgbClr val="000000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>
                <a:solidFill>
                  <a:srgbClr val="000000"/>
                </a:solidFill>
                <a:latin typeface="+mn-ea"/>
              </a:rPr>
              <a:t>数値</a:t>
            </a:r>
            <a:r>
              <a:rPr kumimoji="1" lang="ja-JP" altLang="en-US" dirty="0" smtClean="0">
                <a:solidFill>
                  <a:srgbClr val="000000"/>
                </a:solidFill>
                <a:latin typeface="+mn-ea"/>
              </a:rPr>
              <a:t>計算</a:t>
            </a:r>
            <a:endParaRPr kumimoji="1" lang="en-US" altLang="ja-JP" dirty="0" smtClean="0">
              <a:solidFill>
                <a:srgbClr val="000000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000000"/>
                </a:solidFill>
                <a:latin typeface="+mn-ea"/>
              </a:rPr>
              <a:t>今後の課題</a:t>
            </a:r>
            <a:endParaRPr kumimoji="1" lang="en-US" altLang="ja-JP" dirty="0" smtClean="0">
              <a:solidFill>
                <a:srgbClr val="000000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000000"/>
                </a:solidFill>
                <a:latin typeface="+mn-ea"/>
              </a:rPr>
              <a:t>まとめ</a:t>
            </a:r>
            <a:endParaRPr kumimoji="1" lang="en-US" altLang="ja-JP" dirty="0" smtClean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0843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結果：小惑星帯領域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20</a:t>
            </a:fld>
            <a:endParaRPr lang="en-US"/>
          </a:p>
        </p:txBody>
      </p:sp>
      <p:pic>
        <p:nvPicPr>
          <p:cNvPr id="3" name="図 2" descr="asteroid_ec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00400"/>
            <a:ext cx="6553963" cy="4601718"/>
          </a:xfrm>
          <a:prstGeom prst="rect">
            <a:avLst/>
          </a:prstGeom>
        </p:spPr>
      </p:pic>
      <p:grpSp>
        <p:nvGrpSpPr>
          <p:cNvPr id="22" name="図形グループ 21"/>
          <p:cNvGrpSpPr/>
          <p:nvPr/>
        </p:nvGrpSpPr>
        <p:grpSpPr>
          <a:xfrm>
            <a:off x="374253" y="1738388"/>
            <a:ext cx="6178949" cy="4410292"/>
            <a:chOff x="374252" y="1738387"/>
            <a:chExt cx="6178948" cy="4410292"/>
          </a:xfrm>
        </p:grpSpPr>
        <p:sp>
          <p:nvSpPr>
            <p:cNvPr id="12" name="テキスト ボックス 11"/>
            <p:cNvSpPr txBox="1"/>
            <p:nvPr/>
          </p:nvSpPr>
          <p:spPr>
            <a:xfrm>
              <a:off x="2896694" y="5748569"/>
              <a:ext cx="2162025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000" dirty="0" smtClean="0"/>
                <a:t>軌道長半径</a:t>
              </a:r>
              <a:r>
                <a:rPr kumimoji="1" lang="en-US" altLang="ja-JP" sz="2000" dirty="0" smtClean="0"/>
                <a:t> </a:t>
              </a:r>
              <a:r>
                <a:rPr kumimoji="1" lang="en-US" altLang="ja-JP" sz="2000" dirty="0" smtClean="0">
                  <a:latin typeface="+mn-ea"/>
                </a:rPr>
                <a:t>[AU]</a:t>
              </a:r>
              <a:endParaRPr kumimoji="1" lang="ja-JP" altLang="en-US" sz="2000" dirty="0">
                <a:latin typeface="+mn-ea"/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 rot="16200000">
              <a:off x="97253" y="3374907"/>
              <a:ext cx="954107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dirty="0" smtClean="0"/>
                <a:t>離心率</a:t>
              </a:r>
              <a:endParaRPr kumimoji="1" lang="ja-JP" altLang="en-US" sz="2000" dirty="0"/>
            </a:p>
          </p:txBody>
        </p:sp>
        <p:sp>
          <p:nvSpPr>
            <p:cNvPr id="8" name="角丸四角形 7"/>
            <p:cNvSpPr/>
            <p:nvPr/>
          </p:nvSpPr>
          <p:spPr>
            <a:xfrm>
              <a:off x="1621216" y="1738387"/>
              <a:ext cx="760107" cy="3710179"/>
            </a:xfrm>
            <a:prstGeom prst="roundRect">
              <a:avLst/>
            </a:prstGeom>
            <a:noFill/>
            <a:ln>
              <a:solidFill>
                <a:srgbClr val="31859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cxnSp>
          <p:nvCxnSpPr>
            <p:cNvPr id="9" name="直線矢印コネクタ 8"/>
            <p:cNvCxnSpPr/>
            <p:nvPr/>
          </p:nvCxnSpPr>
          <p:spPr>
            <a:xfrm flipH="1">
              <a:off x="2381323" y="2090141"/>
              <a:ext cx="583045" cy="594552"/>
            </a:xfrm>
            <a:prstGeom prst="straightConnector1">
              <a:avLst/>
            </a:prstGeom>
            <a:ln>
              <a:solidFill>
                <a:srgbClr val="31859C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テキスト ボックス 10"/>
            <p:cNvSpPr txBox="1"/>
            <p:nvPr/>
          </p:nvSpPr>
          <p:spPr>
            <a:xfrm>
              <a:off x="2987048" y="1921826"/>
              <a:ext cx="35661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 smtClean="0"/>
                <a:t>永年共鳴が通過した効果</a:t>
              </a:r>
              <a:endParaRPr kumimoji="1" lang="en-US" altLang="ja-JP" dirty="0" smtClean="0"/>
            </a:p>
          </p:txBody>
        </p:sp>
        <p:cxnSp>
          <p:nvCxnSpPr>
            <p:cNvPr id="14" name="直線矢印コネクタ 13"/>
            <p:cNvCxnSpPr/>
            <p:nvPr/>
          </p:nvCxnSpPr>
          <p:spPr>
            <a:xfrm flipH="1">
              <a:off x="3361452" y="3872691"/>
              <a:ext cx="661202" cy="689032"/>
            </a:xfrm>
            <a:prstGeom prst="straightConnector1">
              <a:avLst/>
            </a:prstGeom>
            <a:ln>
              <a:solidFill>
                <a:srgbClr val="31859C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テキスト ボックス 14"/>
            <p:cNvSpPr txBox="1"/>
            <p:nvPr/>
          </p:nvSpPr>
          <p:spPr>
            <a:xfrm>
              <a:off x="4022654" y="2672362"/>
              <a:ext cx="227994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平均運動共鳴による減らされる効果</a:t>
              </a:r>
              <a:endParaRPr kumimoji="1" lang="en-US" altLang="ja-JP" dirty="0"/>
            </a:p>
            <a:p>
              <a:r>
                <a:rPr kumimoji="1" lang="ja-JP" altLang="en-US" dirty="0" smtClean="0">
                  <a:latin typeface="+mn-ea"/>
                </a:rPr>
                <a:t>離心率を上げている途中の様子</a:t>
              </a:r>
              <a:endParaRPr kumimoji="1" lang="en-US" altLang="ja-JP" dirty="0" smtClean="0">
                <a:latin typeface="+mn-ea"/>
              </a:endParaRPr>
            </a:p>
          </p:txBody>
        </p:sp>
        <p:cxnSp>
          <p:nvCxnSpPr>
            <p:cNvPr id="19" name="直線矢印コネクタ 18"/>
            <p:cNvCxnSpPr/>
            <p:nvPr/>
          </p:nvCxnSpPr>
          <p:spPr>
            <a:xfrm flipH="1">
              <a:off x="2494720" y="3723353"/>
              <a:ext cx="1383429" cy="850699"/>
            </a:xfrm>
            <a:prstGeom prst="straightConnector1">
              <a:avLst/>
            </a:prstGeom>
            <a:ln>
              <a:solidFill>
                <a:srgbClr val="31859C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テキスト ボックス 15"/>
          <p:cNvSpPr txBox="1"/>
          <p:nvPr/>
        </p:nvSpPr>
        <p:spPr>
          <a:xfrm>
            <a:off x="2896694" y="96874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離心率の変化</a:t>
            </a:r>
            <a:endParaRPr kumimoji="1" lang="ja-JP" altLang="en-US" sz="2400" dirty="0"/>
          </a:p>
        </p:txBody>
      </p:sp>
      <p:grpSp>
        <p:nvGrpSpPr>
          <p:cNvPr id="17" name="図形グループ 16"/>
          <p:cNvGrpSpPr/>
          <p:nvPr/>
        </p:nvGrpSpPr>
        <p:grpSpPr>
          <a:xfrm>
            <a:off x="6965801" y="1292785"/>
            <a:ext cx="1958491" cy="2256704"/>
            <a:chOff x="6965801" y="1292784"/>
            <a:chExt cx="1958491" cy="2256704"/>
          </a:xfrm>
        </p:grpSpPr>
        <p:sp>
          <p:nvSpPr>
            <p:cNvPr id="18" name="テキスト ボックス 17"/>
            <p:cNvSpPr txBox="1"/>
            <p:nvPr/>
          </p:nvSpPr>
          <p:spPr>
            <a:xfrm>
              <a:off x="7236305" y="140040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初期条件</a:t>
              </a:r>
              <a:endParaRPr kumimoji="1" lang="ja-JP" altLang="en-US" dirty="0"/>
            </a:p>
          </p:txBody>
        </p:sp>
        <p:pic>
          <p:nvPicPr>
            <p:cNvPr id="20" name="図 19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6739" y="2024012"/>
              <a:ext cx="215900" cy="215900"/>
            </a:xfrm>
            <a:prstGeom prst="rect">
              <a:avLst/>
            </a:prstGeom>
          </p:spPr>
        </p:pic>
        <p:sp>
          <p:nvSpPr>
            <p:cNvPr id="21" name="テキスト ボックス 20"/>
            <p:cNvSpPr txBox="1"/>
            <p:nvPr/>
          </p:nvSpPr>
          <p:spPr>
            <a:xfrm>
              <a:off x="7285938" y="1949960"/>
              <a:ext cx="1556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2~3.75AU</a:t>
              </a:r>
              <a:endParaRPr kumimoji="1" lang="ja-JP" altLang="en-US" dirty="0">
                <a:latin typeface="+mn-ea"/>
              </a:endParaRPr>
            </a:p>
          </p:txBody>
        </p:sp>
        <p:pic>
          <p:nvPicPr>
            <p:cNvPr id="23" name="図 22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439" y="2522982"/>
              <a:ext cx="190500" cy="215900"/>
            </a:xfrm>
            <a:prstGeom prst="rect">
              <a:avLst/>
            </a:prstGeom>
          </p:spPr>
        </p:pic>
        <p:sp>
          <p:nvSpPr>
            <p:cNvPr id="24" name="テキスト ボックス 23"/>
            <p:cNvSpPr txBox="1"/>
            <p:nvPr/>
          </p:nvSpPr>
          <p:spPr>
            <a:xfrm>
              <a:off x="7293005" y="2460829"/>
              <a:ext cx="1202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0~0.05</a:t>
              </a:r>
              <a:endParaRPr kumimoji="1" lang="ja-JP" altLang="en-US" dirty="0">
                <a:latin typeface="+mn-ea"/>
              </a:endParaRPr>
            </a:p>
          </p:txBody>
        </p:sp>
        <p:pic>
          <p:nvPicPr>
            <p:cNvPr id="25" name="図 24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9418" y="3027853"/>
              <a:ext cx="215900" cy="317500"/>
            </a:xfrm>
            <a:prstGeom prst="rect">
              <a:avLst/>
            </a:prstGeom>
          </p:spPr>
        </p:pic>
        <p:sp>
          <p:nvSpPr>
            <p:cNvPr id="26" name="テキスト ボックス 25"/>
            <p:cNvSpPr txBox="1"/>
            <p:nvPr/>
          </p:nvSpPr>
          <p:spPr>
            <a:xfrm>
              <a:off x="7285938" y="2981281"/>
              <a:ext cx="158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0~0.05rad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6965801" y="1292784"/>
              <a:ext cx="1958491" cy="2256704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96377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結果</a:t>
            </a:r>
            <a:r>
              <a:rPr kumimoji="1" lang="ja-JP" altLang="en-US" dirty="0" smtClean="0"/>
              <a:t>：小惑星帯領域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21</a:t>
            </a:fld>
            <a:endParaRPr lang="en-US"/>
          </a:p>
        </p:txBody>
      </p:sp>
      <p:pic>
        <p:nvPicPr>
          <p:cNvPr id="6" name="asteroid_inc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400400"/>
            <a:ext cx="6553963" cy="4601718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2896694" y="5748569"/>
            <a:ext cx="2162025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軌道長半径</a:t>
            </a:r>
            <a:r>
              <a:rPr kumimoji="1" lang="en-US" altLang="ja-JP" sz="2000" dirty="0" smtClean="0"/>
              <a:t> </a:t>
            </a:r>
            <a:r>
              <a:rPr kumimoji="1" lang="en-US" altLang="ja-JP" sz="2000" dirty="0" smtClean="0">
                <a:latin typeface="+mn-ea"/>
              </a:rPr>
              <a:t>[AU]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 rot="16200000">
            <a:off x="-502396" y="3374906"/>
            <a:ext cx="2153410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軌道傾斜角</a:t>
            </a:r>
            <a:r>
              <a:rPr kumimoji="1" lang="en-US" altLang="ja-JP" sz="2000" dirty="0" smtClean="0"/>
              <a:t> </a:t>
            </a:r>
            <a:r>
              <a:rPr kumimoji="1" lang="en-US" altLang="ja-JP" sz="2000" dirty="0" smtClean="0">
                <a:latin typeface="+mn-ea"/>
              </a:rPr>
              <a:t>[rad]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590800" y="968748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軌道傾斜角の変化</a:t>
            </a:r>
            <a:endParaRPr kumimoji="1" lang="ja-JP" altLang="en-US" sz="2400" dirty="0"/>
          </a:p>
        </p:txBody>
      </p:sp>
      <p:grpSp>
        <p:nvGrpSpPr>
          <p:cNvPr id="13" name="図形グループ 12"/>
          <p:cNvGrpSpPr/>
          <p:nvPr/>
        </p:nvGrpSpPr>
        <p:grpSpPr>
          <a:xfrm>
            <a:off x="6965801" y="1292785"/>
            <a:ext cx="1958491" cy="2256704"/>
            <a:chOff x="6965801" y="1292784"/>
            <a:chExt cx="1958491" cy="2256704"/>
          </a:xfrm>
        </p:grpSpPr>
        <p:sp>
          <p:nvSpPr>
            <p:cNvPr id="14" name="テキスト ボックス 13"/>
            <p:cNvSpPr txBox="1"/>
            <p:nvPr/>
          </p:nvSpPr>
          <p:spPr>
            <a:xfrm>
              <a:off x="7236305" y="140040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初期条件</a:t>
              </a:r>
              <a:endParaRPr kumimoji="1" lang="ja-JP" altLang="en-US" dirty="0"/>
            </a:p>
          </p:txBody>
        </p:sp>
        <p:pic>
          <p:nvPicPr>
            <p:cNvPr id="15" name="図 14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6739" y="2024012"/>
              <a:ext cx="215900" cy="215900"/>
            </a:xfrm>
            <a:prstGeom prst="rect">
              <a:avLst/>
            </a:prstGeom>
          </p:spPr>
        </p:pic>
        <p:sp>
          <p:nvSpPr>
            <p:cNvPr id="16" name="テキスト ボックス 15"/>
            <p:cNvSpPr txBox="1"/>
            <p:nvPr/>
          </p:nvSpPr>
          <p:spPr>
            <a:xfrm>
              <a:off x="7285938" y="1949960"/>
              <a:ext cx="1556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2~3.75AU</a:t>
              </a:r>
              <a:endParaRPr kumimoji="1" lang="ja-JP" altLang="en-US" dirty="0">
                <a:latin typeface="+mn-ea"/>
              </a:endParaRPr>
            </a:p>
          </p:txBody>
        </p:sp>
        <p:pic>
          <p:nvPicPr>
            <p:cNvPr id="17" name="図 16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439" y="2522982"/>
              <a:ext cx="190500" cy="215900"/>
            </a:xfrm>
            <a:prstGeom prst="rect">
              <a:avLst/>
            </a:prstGeom>
          </p:spPr>
        </p:pic>
        <p:sp>
          <p:nvSpPr>
            <p:cNvPr id="18" name="テキスト ボックス 17"/>
            <p:cNvSpPr txBox="1"/>
            <p:nvPr/>
          </p:nvSpPr>
          <p:spPr>
            <a:xfrm>
              <a:off x="7293005" y="2460829"/>
              <a:ext cx="1202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0~0.05</a:t>
              </a:r>
              <a:endParaRPr kumimoji="1" lang="ja-JP" altLang="en-US" dirty="0">
                <a:latin typeface="+mn-ea"/>
              </a:endParaRPr>
            </a:p>
          </p:txBody>
        </p:sp>
        <p:pic>
          <p:nvPicPr>
            <p:cNvPr id="19" name="図 18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9418" y="3027853"/>
              <a:ext cx="215900" cy="317500"/>
            </a:xfrm>
            <a:prstGeom prst="rect">
              <a:avLst/>
            </a:prstGeom>
          </p:spPr>
        </p:pic>
        <p:sp>
          <p:nvSpPr>
            <p:cNvPr id="20" name="テキスト ボックス 19"/>
            <p:cNvSpPr txBox="1"/>
            <p:nvPr/>
          </p:nvSpPr>
          <p:spPr>
            <a:xfrm>
              <a:off x="7285938" y="2981281"/>
              <a:ext cx="158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0~0.05rad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6965801" y="1292784"/>
              <a:ext cx="1958491" cy="2256704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7582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結果</a:t>
            </a:r>
            <a:r>
              <a:rPr kumimoji="1" lang="ja-JP" altLang="en-US" dirty="0" smtClean="0"/>
              <a:t>：小惑星帯領域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22</a:t>
            </a:fld>
            <a:endParaRPr lang="en-US"/>
          </a:p>
        </p:txBody>
      </p:sp>
      <p:pic>
        <p:nvPicPr>
          <p:cNvPr id="3" name="図 2" descr="asteroid_in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00400"/>
            <a:ext cx="6553963" cy="4601718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2896694" y="5748569"/>
            <a:ext cx="2162025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軌道長半径</a:t>
            </a:r>
            <a:r>
              <a:rPr kumimoji="1" lang="en-US" altLang="ja-JP" sz="2000" dirty="0" smtClean="0"/>
              <a:t> </a:t>
            </a:r>
            <a:r>
              <a:rPr kumimoji="1" lang="en-US" altLang="ja-JP" sz="2000" dirty="0" smtClean="0">
                <a:latin typeface="+mn-ea"/>
              </a:rPr>
              <a:t>[AU]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 rot="16200000">
            <a:off x="-502397" y="3374906"/>
            <a:ext cx="2153410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latin typeface="+mn-ea"/>
              </a:rPr>
              <a:t>軌道傾斜角</a:t>
            </a:r>
            <a:r>
              <a:rPr kumimoji="1" lang="en-US" altLang="ja-JP" sz="2000" dirty="0" smtClean="0">
                <a:latin typeface="+mn-ea"/>
              </a:rPr>
              <a:t> [rad]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8" name="角丸四角形 7"/>
          <p:cNvSpPr/>
          <p:nvPr/>
        </p:nvSpPr>
        <p:spPr>
          <a:xfrm>
            <a:off x="1786655" y="1769733"/>
            <a:ext cx="447256" cy="3710179"/>
          </a:xfrm>
          <a:prstGeom prst="roundRect">
            <a:avLst/>
          </a:prstGeom>
          <a:noFill/>
          <a:ln>
            <a:solidFill>
              <a:srgbClr val="31859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1" name="直線矢印コネクタ 10"/>
          <p:cNvCxnSpPr/>
          <p:nvPr/>
        </p:nvCxnSpPr>
        <p:spPr>
          <a:xfrm flipH="1">
            <a:off x="2245251" y="2253238"/>
            <a:ext cx="514840" cy="594552"/>
          </a:xfrm>
          <a:prstGeom prst="straightConnector1">
            <a:avLst/>
          </a:prstGeom>
          <a:ln>
            <a:solidFill>
              <a:srgbClr val="31859C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2748749" y="1996126"/>
            <a:ext cx="2887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永年共鳴が通過した効果</a:t>
            </a:r>
            <a:endParaRPr kumimoji="1" lang="en-US" altLang="ja-JP" dirty="0" smtClean="0"/>
          </a:p>
        </p:txBody>
      </p:sp>
      <p:cxnSp>
        <p:nvCxnSpPr>
          <p:cNvPr id="13" name="直線矢印コネクタ 12"/>
          <p:cNvCxnSpPr/>
          <p:nvPr/>
        </p:nvCxnSpPr>
        <p:spPr>
          <a:xfrm flipH="1">
            <a:off x="3435905" y="3878356"/>
            <a:ext cx="235223" cy="617706"/>
          </a:xfrm>
          <a:prstGeom prst="straightConnector1">
            <a:avLst/>
          </a:prstGeom>
          <a:ln>
            <a:solidFill>
              <a:srgbClr val="31859C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flipH="1">
            <a:off x="2449923" y="3696913"/>
            <a:ext cx="1110724" cy="690704"/>
          </a:xfrm>
          <a:prstGeom prst="straightConnector1">
            <a:avLst/>
          </a:prstGeom>
          <a:ln>
            <a:solidFill>
              <a:srgbClr val="31859C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2590800" y="968748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軌道傾斜角の変化</a:t>
            </a:r>
            <a:endParaRPr kumimoji="1" lang="ja-JP" altLang="en-US" sz="2400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671127" y="2809154"/>
            <a:ext cx="2279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+mn-ea"/>
              </a:rPr>
              <a:t>平均運動共鳴による減らされる効果</a:t>
            </a:r>
            <a:endParaRPr kumimoji="1" lang="en-US" altLang="ja-JP" dirty="0"/>
          </a:p>
          <a:p>
            <a:r>
              <a:rPr kumimoji="1" lang="ja-JP" altLang="en-US" dirty="0" smtClean="0">
                <a:latin typeface="+mn-ea"/>
              </a:rPr>
              <a:t>軌道傾斜角を上げている途中の様子</a:t>
            </a:r>
            <a:endParaRPr kumimoji="1" lang="en-US" altLang="ja-JP" dirty="0" smtClean="0">
              <a:latin typeface="+mn-ea"/>
            </a:endParaRPr>
          </a:p>
        </p:txBody>
      </p:sp>
      <p:grpSp>
        <p:nvGrpSpPr>
          <p:cNvPr id="19" name="図形グループ 18"/>
          <p:cNvGrpSpPr/>
          <p:nvPr/>
        </p:nvGrpSpPr>
        <p:grpSpPr>
          <a:xfrm>
            <a:off x="6965801" y="1292785"/>
            <a:ext cx="1958491" cy="2256704"/>
            <a:chOff x="6965801" y="1292784"/>
            <a:chExt cx="1958491" cy="2256704"/>
          </a:xfrm>
        </p:grpSpPr>
        <p:sp>
          <p:nvSpPr>
            <p:cNvPr id="20" name="テキスト ボックス 19"/>
            <p:cNvSpPr txBox="1"/>
            <p:nvPr/>
          </p:nvSpPr>
          <p:spPr>
            <a:xfrm>
              <a:off x="7236305" y="140040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初期条件</a:t>
              </a:r>
              <a:endParaRPr kumimoji="1" lang="ja-JP" altLang="en-US" dirty="0"/>
            </a:p>
          </p:txBody>
        </p:sp>
        <p:pic>
          <p:nvPicPr>
            <p:cNvPr id="21" name="図 20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6739" y="2024012"/>
              <a:ext cx="215900" cy="215900"/>
            </a:xfrm>
            <a:prstGeom prst="rect">
              <a:avLst/>
            </a:prstGeom>
          </p:spPr>
        </p:pic>
        <p:sp>
          <p:nvSpPr>
            <p:cNvPr id="22" name="テキスト ボックス 21"/>
            <p:cNvSpPr txBox="1"/>
            <p:nvPr/>
          </p:nvSpPr>
          <p:spPr>
            <a:xfrm>
              <a:off x="7285938" y="1949960"/>
              <a:ext cx="1556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2~3.75AU</a:t>
              </a:r>
              <a:endParaRPr kumimoji="1" lang="ja-JP" altLang="en-US" dirty="0">
                <a:latin typeface="+mn-ea"/>
              </a:endParaRPr>
            </a:p>
          </p:txBody>
        </p:sp>
        <p:pic>
          <p:nvPicPr>
            <p:cNvPr id="23" name="図 22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439" y="2522982"/>
              <a:ext cx="190500" cy="215900"/>
            </a:xfrm>
            <a:prstGeom prst="rect">
              <a:avLst/>
            </a:prstGeom>
          </p:spPr>
        </p:pic>
        <p:sp>
          <p:nvSpPr>
            <p:cNvPr id="24" name="テキスト ボックス 23"/>
            <p:cNvSpPr txBox="1"/>
            <p:nvPr/>
          </p:nvSpPr>
          <p:spPr>
            <a:xfrm>
              <a:off x="7293005" y="2460829"/>
              <a:ext cx="1202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0~0.05</a:t>
              </a:r>
              <a:endParaRPr kumimoji="1" lang="ja-JP" altLang="en-US" dirty="0">
                <a:latin typeface="+mn-ea"/>
              </a:endParaRPr>
            </a:p>
          </p:txBody>
        </p:sp>
        <p:pic>
          <p:nvPicPr>
            <p:cNvPr id="25" name="図 24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9418" y="3027853"/>
              <a:ext cx="215900" cy="317500"/>
            </a:xfrm>
            <a:prstGeom prst="rect">
              <a:avLst/>
            </a:prstGeom>
          </p:spPr>
        </p:pic>
        <p:sp>
          <p:nvSpPr>
            <p:cNvPr id="26" name="テキスト ボックス 25"/>
            <p:cNvSpPr txBox="1"/>
            <p:nvPr/>
          </p:nvSpPr>
          <p:spPr>
            <a:xfrm>
              <a:off x="7285938" y="2981281"/>
              <a:ext cx="158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0~0.05rad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6965801" y="1292784"/>
              <a:ext cx="1958491" cy="2256704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61750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結果</a:t>
            </a:r>
            <a:r>
              <a:rPr kumimoji="1" lang="ja-JP" altLang="en-US" dirty="0" smtClean="0"/>
              <a:t>：小惑星帯領域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23</a:t>
            </a:fld>
            <a:endParaRPr lang="en-US"/>
          </a:p>
        </p:txBody>
      </p:sp>
      <p:pic>
        <p:nvPicPr>
          <p:cNvPr id="3" name="asteroid_histogram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400400"/>
            <a:ext cx="6553963" cy="4601718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2896694" y="5748569"/>
            <a:ext cx="2162025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軌道長半径</a:t>
            </a:r>
            <a:r>
              <a:rPr kumimoji="1" lang="en-US" altLang="ja-JP" sz="2000" dirty="0" smtClean="0"/>
              <a:t> </a:t>
            </a:r>
            <a:r>
              <a:rPr kumimoji="1" lang="en-US" altLang="ja-JP" sz="2000" dirty="0" smtClean="0">
                <a:latin typeface="+mn-ea"/>
              </a:rPr>
              <a:t>[AU]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 rot="16200000">
            <a:off x="90844" y="3374906"/>
            <a:ext cx="966931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粒子数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896694" y="96874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粒子数の変化</a:t>
            </a:r>
            <a:endParaRPr kumimoji="1" lang="ja-JP" altLang="en-US" sz="2400" dirty="0"/>
          </a:p>
        </p:txBody>
      </p:sp>
      <p:grpSp>
        <p:nvGrpSpPr>
          <p:cNvPr id="11" name="図形グループ 10"/>
          <p:cNvGrpSpPr/>
          <p:nvPr/>
        </p:nvGrpSpPr>
        <p:grpSpPr>
          <a:xfrm>
            <a:off x="6965801" y="1292785"/>
            <a:ext cx="1958491" cy="2256704"/>
            <a:chOff x="6965801" y="1292784"/>
            <a:chExt cx="1958491" cy="2256704"/>
          </a:xfrm>
        </p:grpSpPr>
        <p:sp>
          <p:nvSpPr>
            <p:cNvPr id="12" name="テキスト ボックス 11"/>
            <p:cNvSpPr txBox="1"/>
            <p:nvPr/>
          </p:nvSpPr>
          <p:spPr>
            <a:xfrm>
              <a:off x="7236305" y="140040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初期条件</a:t>
              </a:r>
              <a:endParaRPr kumimoji="1" lang="ja-JP" altLang="en-US" dirty="0"/>
            </a:p>
          </p:txBody>
        </p:sp>
        <p:pic>
          <p:nvPicPr>
            <p:cNvPr id="13" name="図 12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6739" y="2024012"/>
              <a:ext cx="215900" cy="215900"/>
            </a:xfrm>
            <a:prstGeom prst="rect">
              <a:avLst/>
            </a:prstGeom>
          </p:spPr>
        </p:pic>
        <p:sp>
          <p:nvSpPr>
            <p:cNvPr id="14" name="テキスト ボックス 13"/>
            <p:cNvSpPr txBox="1"/>
            <p:nvPr/>
          </p:nvSpPr>
          <p:spPr>
            <a:xfrm>
              <a:off x="7285938" y="1949960"/>
              <a:ext cx="1556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2~3.75AU</a:t>
              </a:r>
              <a:endParaRPr kumimoji="1" lang="ja-JP" altLang="en-US" dirty="0">
                <a:latin typeface="+mn-ea"/>
              </a:endParaRPr>
            </a:p>
          </p:txBody>
        </p:sp>
        <p:pic>
          <p:nvPicPr>
            <p:cNvPr id="15" name="図 14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439" y="2522982"/>
              <a:ext cx="190500" cy="215900"/>
            </a:xfrm>
            <a:prstGeom prst="rect">
              <a:avLst/>
            </a:prstGeom>
          </p:spPr>
        </p:pic>
        <p:sp>
          <p:nvSpPr>
            <p:cNvPr id="16" name="テキスト ボックス 15"/>
            <p:cNvSpPr txBox="1"/>
            <p:nvPr/>
          </p:nvSpPr>
          <p:spPr>
            <a:xfrm>
              <a:off x="7293005" y="2460829"/>
              <a:ext cx="1202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0~0.05</a:t>
              </a:r>
              <a:endParaRPr kumimoji="1" lang="ja-JP" altLang="en-US" dirty="0">
                <a:latin typeface="+mn-ea"/>
              </a:endParaRPr>
            </a:p>
          </p:txBody>
        </p:sp>
        <p:pic>
          <p:nvPicPr>
            <p:cNvPr id="17" name="図 16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9418" y="3027853"/>
              <a:ext cx="215900" cy="317500"/>
            </a:xfrm>
            <a:prstGeom prst="rect">
              <a:avLst/>
            </a:prstGeom>
          </p:spPr>
        </p:pic>
        <p:sp>
          <p:nvSpPr>
            <p:cNvPr id="18" name="テキスト ボックス 17"/>
            <p:cNvSpPr txBox="1"/>
            <p:nvPr/>
          </p:nvSpPr>
          <p:spPr>
            <a:xfrm>
              <a:off x="7285938" y="2981281"/>
              <a:ext cx="158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0~0.05rad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6965801" y="1292784"/>
              <a:ext cx="1958491" cy="2256704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12901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結果</a:t>
            </a:r>
            <a:r>
              <a:rPr kumimoji="1" lang="ja-JP" altLang="en-US" dirty="0" smtClean="0"/>
              <a:t>：小惑星帯領域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24</a:t>
            </a:fld>
            <a:endParaRPr lang="en-US"/>
          </a:p>
        </p:txBody>
      </p:sp>
      <p:pic>
        <p:nvPicPr>
          <p:cNvPr id="3" name="図 2" descr="asteroid_histogram_5My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00400"/>
            <a:ext cx="6553963" cy="4601718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2896694" y="5748569"/>
            <a:ext cx="2162025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軌道長半径</a:t>
            </a:r>
            <a:r>
              <a:rPr kumimoji="1" lang="en-US" altLang="ja-JP" sz="2000" dirty="0" smtClean="0"/>
              <a:t> </a:t>
            </a:r>
            <a:r>
              <a:rPr kumimoji="1" lang="en-US" altLang="ja-JP" sz="2000" dirty="0" smtClean="0">
                <a:latin typeface="+mn-ea"/>
              </a:rPr>
              <a:t>[AU]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 rot="16200000">
            <a:off x="90844" y="3374906"/>
            <a:ext cx="966931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粒子数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896694" y="96874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粒子数の変化</a:t>
            </a:r>
            <a:endParaRPr kumimoji="1" lang="ja-JP" altLang="en-US" sz="2400" dirty="0"/>
          </a:p>
        </p:txBody>
      </p:sp>
      <p:grpSp>
        <p:nvGrpSpPr>
          <p:cNvPr id="11" name="図形グループ 10"/>
          <p:cNvGrpSpPr/>
          <p:nvPr/>
        </p:nvGrpSpPr>
        <p:grpSpPr>
          <a:xfrm>
            <a:off x="6965801" y="1292785"/>
            <a:ext cx="1958491" cy="2256704"/>
            <a:chOff x="6965801" y="1292784"/>
            <a:chExt cx="1958491" cy="2256704"/>
          </a:xfrm>
        </p:grpSpPr>
        <p:sp>
          <p:nvSpPr>
            <p:cNvPr id="12" name="テキスト ボックス 11"/>
            <p:cNvSpPr txBox="1"/>
            <p:nvPr/>
          </p:nvSpPr>
          <p:spPr>
            <a:xfrm>
              <a:off x="7236305" y="140040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初期条件</a:t>
              </a:r>
              <a:endParaRPr kumimoji="1" lang="ja-JP" altLang="en-US" dirty="0"/>
            </a:p>
          </p:txBody>
        </p:sp>
        <p:pic>
          <p:nvPicPr>
            <p:cNvPr id="13" name="図 12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6739" y="2024012"/>
              <a:ext cx="215900" cy="215900"/>
            </a:xfrm>
            <a:prstGeom prst="rect">
              <a:avLst/>
            </a:prstGeom>
          </p:spPr>
        </p:pic>
        <p:sp>
          <p:nvSpPr>
            <p:cNvPr id="14" name="テキスト ボックス 13"/>
            <p:cNvSpPr txBox="1"/>
            <p:nvPr/>
          </p:nvSpPr>
          <p:spPr>
            <a:xfrm>
              <a:off x="7285938" y="1949960"/>
              <a:ext cx="1556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2~3.75AU</a:t>
              </a:r>
              <a:endParaRPr kumimoji="1" lang="ja-JP" altLang="en-US" dirty="0">
                <a:latin typeface="+mn-ea"/>
              </a:endParaRPr>
            </a:p>
          </p:txBody>
        </p:sp>
        <p:pic>
          <p:nvPicPr>
            <p:cNvPr id="15" name="図 14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439" y="2522982"/>
              <a:ext cx="190500" cy="215900"/>
            </a:xfrm>
            <a:prstGeom prst="rect">
              <a:avLst/>
            </a:prstGeom>
          </p:spPr>
        </p:pic>
        <p:sp>
          <p:nvSpPr>
            <p:cNvPr id="16" name="テキスト ボックス 15"/>
            <p:cNvSpPr txBox="1"/>
            <p:nvPr/>
          </p:nvSpPr>
          <p:spPr>
            <a:xfrm>
              <a:off x="7293005" y="2460829"/>
              <a:ext cx="1202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0~0.05</a:t>
              </a:r>
              <a:endParaRPr kumimoji="1" lang="ja-JP" altLang="en-US" dirty="0">
                <a:latin typeface="+mn-ea"/>
              </a:endParaRPr>
            </a:p>
          </p:txBody>
        </p:sp>
        <p:pic>
          <p:nvPicPr>
            <p:cNvPr id="17" name="図 16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9418" y="3027853"/>
              <a:ext cx="215900" cy="317500"/>
            </a:xfrm>
            <a:prstGeom prst="rect">
              <a:avLst/>
            </a:prstGeom>
          </p:spPr>
        </p:pic>
        <p:sp>
          <p:nvSpPr>
            <p:cNvPr id="18" name="テキスト ボックス 17"/>
            <p:cNvSpPr txBox="1"/>
            <p:nvPr/>
          </p:nvSpPr>
          <p:spPr>
            <a:xfrm>
              <a:off x="7285938" y="2981281"/>
              <a:ext cx="158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0~0.05rad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6965801" y="1292784"/>
              <a:ext cx="1958491" cy="2256704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cxnSp>
        <p:nvCxnSpPr>
          <p:cNvPr id="20" name="直線矢印コネクタ 19"/>
          <p:cNvCxnSpPr/>
          <p:nvPr/>
        </p:nvCxnSpPr>
        <p:spPr>
          <a:xfrm flipH="1">
            <a:off x="4184325" y="2522983"/>
            <a:ext cx="181435" cy="1264653"/>
          </a:xfrm>
          <a:prstGeom prst="straightConnector1">
            <a:avLst/>
          </a:prstGeom>
          <a:ln>
            <a:solidFill>
              <a:srgbClr val="31859C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 flipH="1">
            <a:off x="3447251" y="2500364"/>
            <a:ext cx="272151" cy="1706859"/>
          </a:xfrm>
          <a:prstGeom prst="straightConnector1">
            <a:avLst/>
          </a:prstGeom>
          <a:ln>
            <a:solidFill>
              <a:srgbClr val="31859C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3228881" y="1854034"/>
            <a:ext cx="3597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+mn-ea"/>
              </a:rPr>
              <a:t>平均運動共鳴による減らされる効果がわずかにある（？）</a:t>
            </a:r>
            <a:endParaRPr kumimoji="1" lang="en-US" altLang="ja-JP" dirty="0" smtClean="0">
              <a:latin typeface="+mn-ea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6351192" y="3723922"/>
            <a:ext cx="2480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+mn-ea"/>
              </a:rPr>
              <a:t>2:1</a:t>
            </a:r>
            <a:r>
              <a:rPr kumimoji="1" lang="ja-JP" altLang="en-US" dirty="0" smtClean="0"/>
              <a:t>共鳴が動くときに</a:t>
            </a:r>
            <a:endParaRPr kumimoji="1" lang="en-US" altLang="ja-JP" dirty="0" smtClean="0"/>
          </a:p>
          <a:p>
            <a:r>
              <a:rPr kumimoji="1" lang="ja-JP" altLang="en-US" dirty="0" smtClean="0"/>
              <a:t>粒子を引きずった効果</a:t>
            </a:r>
            <a:endParaRPr kumimoji="1" lang="en-US" altLang="ja-JP" dirty="0" smtClean="0"/>
          </a:p>
        </p:txBody>
      </p:sp>
      <p:cxnSp>
        <p:nvCxnSpPr>
          <p:cNvPr id="27" name="直線矢印コネクタ 26"/>
          <p:cNvCxnSpPr/>
          <p:nvPr/>
        </p:nvCxnSpPr>
        <p:spPr>
          <a:xfrm flipH="1">
            <a:off x="5345954" y="4058428"/>
            <a:ext cx="1005239" cy="856013"/>
          </a:xfrm>
          <a:prstGeom prst="straightConnector1">
            <a:avLst/>
          </a:prstGeom>
          <a:ln>
            <a:solidFill>
              <a:srgbClr val="31859C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456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数値計算結果のまとめ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ja-JP" altLang="en-US" sz="2400" dirty="0">
                <a:latin typeface="+mn-ea"/>
              </a:rPr>
              <a:t>テスト粒子なしの巨大惑星４体</a:t>
            </a:r>
            <a:r>
              <a:rPr kumimoji="1" lang="ja-JP" altLang="en-US" sz="2400" dirty="0" smtClean="0">
                <a:latin typeface="+mn-ea"/>
              </a:rPr>
              <a:t>シミュレーション</a:t>
            </a:r>
            <a:endParaRPr kumimoji="1" lang="en-US" altLang="ja-JP" sz="2400" dirty="0">
              <a:latin typeface="+mn-ea"/>
            </a:endParaRPr>
          </a:p>
          <a:p>
            <a:pPr marL="857250" lvl="1" indent="-457200"/>
            <a:r>
              <a:rPr kumimoji="1" lang="ja-JP" altLang="en-US" sz="2400" dirty="0" smtClean="0">
                <a:latin typeface="+mn-ea"/>
              </a:rPr>
              <a:t>重力相互作用によって近日点，昇交点は移動する．</a:t>
            </a:r>
            <a:endParaRPr kumimoji="1" lang="en-US" altLang="ja-JP" sz="2400" dirty="0" smtClean="0">
              <a:latin typeface="+mn-ea"/>
            </a:endParaRPr>
          </a:p>
          <a:p>
            <a:pPr marL="857250" lvl="1" indent="-457200"/>
            <a:r>
              <a:rPr kumimoji="1" lang="ja-JP" altLang="en-US" sz="2400" dirty="0" smtClean="0">
                <a:latin typeface="+mn-ea"/>
              </a:rPr>
              <a:t>土星</a:t>
            </a:r>
            <a:r>
              <a:rPr kumimoji="1" lang="ja-JP" altLang="en-US" sz="2400" dirty="0">
                <a:latin typeface="+mn-ea"/>
              </a:rPr>
              <a:t>の永年共鳴の位置は小惑星帯を通過する</a:t>
            </a:r>
            <a:r>
              <a:rPr kumimoji="1" lang="ja-JP" altLang="en-US" sz="2400" dirty="0" smtClean="0">
                <a:latin typeface="+mn-ea"/>
              </a:rPr>
              <a:t>．</a:t>
            </a:r>
            <a:endParaRPr kumimoji="1" lang="en-US" altLang="ja-JP" sz="2400" dirty="0" smtClean="0">
              <a:latin typeface="+mn-ea"/>
            </a:endParaRPr>
          </a:p>
          <a:p>
            <a:pPr marL="857250" lvl="1" indent="-457200"/>
            <a:endParaRPr kumimoji="1" lang="en-US" altLang="ja-JP" sz="2400" dirty="0"/>
          </a:p>
          <a:p>
            <a:pPr marL="457200" lvl="0" indent="-457200">
              <a:buFont typeface="+mj-lt"/>
              <a:buAutoNum type="arabicPeriod"/>
            </a:pPr>
            <a:r>
              <a:rPr kumimoji="1" lang="ja-JP" altLang="en-US" sz="2400" dirty="0">
                <a:latin typeface="ヒラギノ角ゴ Pro W3"/>
              </a:rPr>
              <a:t>カイパーベルト領域にテスト粒子</a:t>
            </a:r>
            <a:r>
              <a:rPr kumimoji="1" lang="ja-JP" altLang="en-US" sz="2400" dirty="0" smtClean="0">
                <a:latin typeface="ヒラギノ角ゴ Pro W3"/>
              </a:rPr>
              <a:t>１０００個</a:t>
            </a:r>
            <a:endParaRPr kumimoji="1" lang="en-US" altLang="ja-JP" sz="2400" dirty="0" smtClean="0">
              <a:latin typeface="ヒラギノ角ゴ Pro W3"/>
            </a:endParaRPr>
          </a:p>
          <a:p>
            <a:pPr marL="857250" lvl="1" indent="-457200"/>
            <a:r>
              <a:rPr kumimoji="1" lang="ja-JP" altLang="en-US" sz="2400" dirty="0" smtClean="0">
                <a:latin typeface="+mn-ea"/>
              </a:rPr>
              <a:t>平均</a:t>
            </a:r>
            <a:r>
              <a:rPr kumimoji="1" lang="ja-JP" altLang="en-US" sz="2400" dirty="0">
                <a:latin typeface="+mn-ea"/>
              </a:rPr>
              <a:t>運動共鳴に捕獲され，軌道が安定化した粒子と不安定化した</a:t>
            </a:r>
            <a:r>
              <a:rPr kumimoji="1" lang="ja-JP" altLang="en-US" sz="2400" dirty="0" smtClean="0">
                <a:latin typeface="+mn-ea"/>
              </a:rPr>
              <a:t>粒子の両方が確認できた．</a:t>
            </a:r>
            <a:endParaRPr kumimoji="1" lang="en-US" altLang="ja-JP" sz="2400" dirty="0">
              <a:latin typeface="+mn-ea"/>
            </a:endParaRPr>
          </a:p>
          <a:p>
            <a:pPr marL="857250" lvl="1" indent="-457200"/>
            <a:endParaRPr kumimoji="1" lang="en-US" altLang="ja-JP" sz="2000" dirty="0" smtClean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ja-JP" altLang="en-US" sz="2400" dirty="0">
                <a:latin typeface="+mn-ea"/>
              </a:rPr>
              <a:t>小惑星帯領域にテスト粒子</a:t>
            </a:r>
            <a:r>
              <a:rPr kumimoji="1" lang="ja-JP" altLang="en-US" sz="2400" dirty="0" smtClean="0">
                <a:latin typeface="+mn-ea"/>
              </a:rPr>
              <a:t>８００個</a:t>
            </a:r>
            <a:endParaRPr kumimoji="1" lang="en-US" altLang="ja-JP" sz="2400" dirty="0" smtClean="0">
              <a:latin typeface="+mn-ea"/>
            </a:endParaRPr>
          </a:p>
          <a:p>
            <a:pPr marL="857250" lvl="1" indent="-457200"/>
            <a:r>
              <a:rPr kumimoji="1" lang="ja-JP" altLang="en-US" sz="2400" dirty="0" smtClean="0"/>
              <a:t>永年共鳴の位置が通過した効果がはっきりみられた．しかし，平均運動共鳴が粒子の</a:t>
            </a:r>
            <a:r>
              <a:rPr kumimoji="1" lang="ja-JP" altLang="en-US" sz="2400" dirty="0"/>
              <a:t>数を減らす効果</a:t>
            </a:r>
            <a:r>
              <a:rPr kumimoji="1" lang="ja-JP" altLang="en-US" sz="2400" dirty="0" smtClean="0"/>
              <a:t>を確認</a:t>
            </a:r>
            <a:r>
              <a:rPr kumimoji="1" lang="ja-JP" altLang="en-US" sz="2400" dirty="0"/>
              <a:t>できなかった．</a:t>
            </a:r>
            <a:endParaRPr kumimoji="1" lang="en-US" altLang="ja-JP" sz="240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91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今後の課題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特に小惑星帯は計算時間が足りていない</a:t>
            </a:r>
            <a:endParaRPr kumimoji="1" lang="en-US" altLang="ja-JP" dirty="0"/>
          </a:p>
          <a:p>
            <a:r>
              <a:rPr kumimoji="1" lang="ja-JP" altLang="en-US" dirty="0" smtClean="0"/>
              <a:t>小惑星帯を１億年分</a:t>
            </a:r>
            <a:r>
              <a:rPr kumimoji="1" lang="ja-JP" altLang="en-US" dirty="0"/>
              <a:t>計算を</a:t>
            </a:r>
            <a:r>
              <a:rPr kumimoji="1" lang="ja-JP" altLang="en-US" dirty="0" smtClean="0"/>
              <a:t>したい</a:t>
            </a:r>
            <a:endParaRPr kumimoji="1" lang="en-US" altLang="ja-JP" dirty="0" smtClean="0"/>
          </a:p>
          <a:p>
            <a:r>
              <a:rPr kumimoji="1" lang="ja-JP" altLang="en-US" dirty="0" smtClean="0"/>
              <a:t>小惑星帯領域の計算がとても時間がかかる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そのため計算コードをさらに高速化したい</a:t>
            </a:r>
            <a:endParaRPr kumimoji="1" lang="en-US" altLang="ja-JP" dirty="0" smtClean="0"/>
          </a:p>
          <a:p>
            <a:pPr marL="0" indent="0">
              <a:buNone/>
            </a:pPr>
            <a:endParaRPr kumimoji="1" lang="en-US" altLang="ja-JP" dirty="0" smtClean="0"/>
          </a:p>
          <a:p>
            <a:r>
              <a:rPr kumimoji="1" lang="ja-JP" altLang="en-US" dirty="0" smtClean="0"/>
              <a:t>計算を重ね，粒子数を増やしたデータと観測の比較をしたい．</a:t>
            </a:r>
            <a:endParaRPr kumimoji="1" lang="en-US" altLang="ja-JP" dirty="0" smtClean="0"/>
          </a:p>
          <a:p>
            <a:endParaRPr kumimoji="1" lang="en-US" altLang="ja-JP" dirty="0"/>
          </a:p>
          <a:p>
            <a:r>
              <a:rPr kumimoji="1" lang="ja-JP" altLang="en-US" dirty="0" smtClean="0"/>
              <a:t>モデルに従うだけではなく，</a:t>
            </a:r>
            <a:r>
              <a:rPr kumimoji="1" lang="ja-JP" altLang="en-US" dirty="0"/>
              <a:t>移動距離</a:t>
            </a:r>
            <a:r>
              <a:rPr kumimoji="1" lang="ja-JP" altLang="en-US" dirty="0" smtClean="0"/>
              <a:t>の</a:t>
            </a:r>
            <a:endParaRPr kumimoji="1" lang="en-US" altLang="ja-JP" dirty="0" smtClean="0"/>
          </a:p>
          <a:p>
            <a:pPr marL="0" indent="0">
              <a:buNone/>
            </a:pPr>
            <a:r>
              <a:rPr kumimoji="1" lang="ja-JP" altLang="ja-JP" dirty="0"/>
              <a:t>　</a:t>
            </a:r>
            <a:r>
              <a:rPr kumimoji="1" lang="ja-JP" altLang="en-US" dirty="0" smtClean="0"/>
              <a:t>パラメータの制限を付ける研究もしたい．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280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27</a:t>
            </a:fld>
            <a:endParaRPr 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57201" y="3127552"/>
            <a:ext cx="8174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ja-JP" altLang="en-US" sz="2800" dirty="0" smtClean="0"/>
              <a:t>２種類の重要な共鳴：</a:t>
            </a:r>
            <a:r>
              <a:rPr kumimoji="1" lang="ja-JP" altLang="en-US" sz="2800" dirty="0" smtClean="0">
                <a:solidFill>
                  <a:srgbClr val="31859C"/>
                </a:solidFill>
              </a:rPr>
              <a:t>平均運動共鳴</a:t>
            </a:r>
            <a:r>
              <a:rPr kumimoji="1" lang="ja-JP" altLang="en-US" sz="2800" dirty="0" smtClean="0"/>
              <a:t>　</a:t>
            </a:r>
            <a:r>
              <a:rPr kumimoji="1" lang="ja-JP" altLang="en-US" sz="2800" dirty="0" smtClean="0">
                <a:solidFill>
                  <a:srgbClr val="31859C"/>
                </a:solidFill>
              </a:rPr>
              <a:t>永年共鳴</a:t>
            </a:r>
            <a:endParaRPr kumimoji="1" lang="ja-JP" altLang="en-US" sz="2800" dirty="0">
              <a:solidFill>
                <a:srgbClr val="31859C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57200" y="1821842"/>
            <a:ext cx="77775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ja-JP" altLang="en-US" sz="2800" dirty="0" smtClean="0"/>
              <a:t>惑星の軌道進化の歴史は小惑星帯や</a:t>
            </a:r>
            <a:endParaRPr kumimoji="1" lang="en-US" altLang="ja-JP" sz="2800" dirty="0" smtClean="0"/>
          </a:p>
          <a:p>
            <a:r>
              <a:rPr kumimoji="1" lang="en-US" altLang="ja-JP" sz="2800" dirty="0"/>
              <a:t>	</a:t>
            </a:r>
            <a:r>
              <a:rPr kumimoji="1" lang="ja-JP" altLang="en-US" sz="2800" dirty="0" smtClean="0"/>
              <a:t>カイパーベルトに残っているかもしれない．</a:t>
            </a:r>
            <a:endParaRPr kumimoji="1" lang="ja-JP" altLang="en-US" sz="28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57200" y="4151185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ja-JP" altLang="en-US" sz="2800" dirty="0" smtClean="0"/>
              <a:t>数値計算により，惑星の移動を考えると小天体の特徴的</a:t>
            </a:r>
            <a:r>
              <a:rPr kumimoji="1" lang="ja-JP" altLang="en-US" sz="2800" dirty="0"/>
              <a:t>な</a:t>
            </a:r>
            <a:r>
              <a:rPr kumimoji="1" lang="ja-JP" altLang="en-US" sz="2800" dirty="0" smtClean="0"/>
              <a:t>分布を説明できることが確認できた．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22318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kumimoji="1" lang="en-US" altLang="ja-JP" dirty="0" smtClean="0"/>
          </a:p>
          <a:p>
            <a:pPr marL="0" indent="0" algn="ctr">
              <a:buNone/>
            </a:pPr>
            <a:endParaRPr kumimoji="1" lang="en-US" altLang="ja-JP" dirty="0"/>
          </a:p>
          <a:p>
            <a:pPr marL="0" indent="0" algn="ctr">
              <a:buNone/>
            </a:pPr>
            <a:endParaRPr kumimoji="1" lang="en-US" altLang="ja-JP" dirty="0" smtClean="0"/>
          </a:p>
          <a:p>
            <a:pPr marL="0" indent="0" algn="ctr">
              <a:buNone/>
            </a:pPr>
            <a:r>
              <a:rPr kumimoji="1" lang="en-US" altLang="ja-JP" sz="4400" dirty="0" smtClean="0"/>
              <a:t>Appendix</a:t>
            </a:r>
            <a:endParaRPr kumimoji="1" lang="ja-JP" altLang="en-US" sz="440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065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数値計算の方法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29</a:t>
            </a:fld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840173" y="1493937"/>
            <a:ext cx="6909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「４</a:t>
            </a:r>
            <a:r>
              <a:rPr kumimoji="1" lang="ja-JP" altLang="en-US" sz="2400" dirty="0"/>
              <a:t>次の</a:t>
            </a:r>
            <a:r>
              <a:rPr kumimoji="1" lang="ja-JP" altLang="en-US" sz="2400" dirty="0" smtClean="0"/>
              <a:t>エルミート法」＆　独立タイムステップ</a:t>
            </a:r>
            <a:endParaRPr kumimoji="1" lang="ja-JP" altLang="en-US" sz="2400" dirty="0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337462" y="1905158"/>
            <a:ext cx="1133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kumimoji="1" lang="ja-JP" altLang="en-US" sz="2400" dirty="0" smtClean="0"/>
              <a:t>設定</a:t>
            </a:r>
            <a:endParaRPr kumimoji="1" lang="ja-JP" altLang="en-US" sz="2400" dirty="0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323117" y="1032272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kumimoji="1" lang="ja-JP" altLang="en-US" sz="2400" dirty="0"/>
              <a:t>計算</a:t>
            </a:r>
            <a:r>
              <a:rPr kumimoji="1" lang="ja-JP" altLang="en-US" sz="2400" dirty="0" smtClean="0"/>
              <a:t>コード</a:t>
            </a:r>
            <a:endParaRPr kumimoji="1" lang="ja-JP" altLang="en-US" sz="24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55965" y="5919644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31859C"/>
                </a:solidFill>
              </a:rPr>
              <a:t>太陽</a:t>
            </a:r>
            <a:r>
              <a:rPr kumimoji="1" lang="ja-JP" altLang="en-US" sz="2400" dirty="0" smtClean="0"/>
              <a:t>：原点から移動しない　重力は外場扱い</a:t>
            </a:r>
            <a:endParaRPr kumimoji="1" lang="ja-JP" altLang="en-US" sz="2400" dirty="0"/>
          </a:p>
        </p:txBody>
      </p:sp>
      <p:grpSp>
        <p:nvGrpSpPr>
          <p:cNvPr id="31" name="図形グループ 30"/>
          <p:cNvGrpSpPr/>
          <p:nvPr/>
        </p:nvGrpSpPr>
        <p:grpSpPr>
          <a:xfrm>
            <a:off x="555964" y="5372152"/>
            <a:ext cx="1798477" cy="461665"/>
            <a:chOff x="1748515" y="4323772"/>
            <a:chExt cx="1798477" cy="461665"/>
          </a:xfrm>
        </p:grpSpPr>
        <p:pic>
          <p:nvPicPr>
            <p:cNvPr id="28" name="図 27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5942" y="4412999"/>
              <a:ext cx="781050" cy="3048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0" name="テキスト ボックス 29"/>
            <p:cNvSpPr txBox="1"/>
            <p:nvPr/>
          </p:nvSpPr>
          <p:spPr>
            <a:xfrm>
              <a:off x="1748515" y="4323772"/>
              <a:ext cx="1357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rgbClr val="31859C"/>
                  </a:solidFill>
                </a:rPr>
                <a:t>質量</a:t>
              </a:r>
              <a:r>
                <a:rPr kumimoji="1" lang="ja-JP" altLang="en-US" sz="2400" dirty="0" smtClean="0"/>
                <a:t>：</a:t>
              </a:r>
              <a:endParaRPr kumimoji="1" lang="ja-JP" altLang="en-US" sz="2400" dirty="0"/>
            </a:p>
          </p:txBody>
        </p:sp>
      </p:grpSp>
      <p:sp>
        <p:nvSpPr>
          <p:cNvPr id="112" name="テキスト ボックス 111"/>
          <p:cNvSpPr txBox="1"/>
          <p:nvPr/>
        </p:nvSpPr>
        <p:spPr>
          <a:xfrm>
            <a:off x="555965" y="2357281"/>
            <a:ext cx="2031325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31859C"/>
                </a:solidFill>
              </a:rPr>
              <a:t>軌道長半径</a:t>
            </a:r>
            <a:r>
              <a:rPr kumimoji="1" lang="ja-JP" altLang="en-US" sz="2400" dirty="0" smtClean="0"/>
              <a:t>：</a:t>
            </a:r>
            <a:endParaRPr kumimoji="1" lang="ja-JP" altLang="en-US" sz="2400" dirty="0"/>
          </a:p>
        </p:txBody>
      </p:sp>
      <p:grpSp>
        <p:nvGrpSpPr>
          <p:cNvPr id="116" name="図形グループ 115"/>
          <p:cNvGrpSpPr/>
          <p:nvPr/>
        </p:nvGrpSpPr>
        <p:grpSpPr>
          <a:xfrm>
            <a:off x="840173" y="2931874"/>
            <a:ext cx="7333154" cy="2255954"/>
            <a:chOff x="799477" y="2935501"/>
            <a:chExt cx="7333153" cy="2255954"/>
          </a:xfrm>
        </p:grpSpPr>
        <p:grpSp>
          <p:nvGrpSpPr>
            <p:cNvPr id="110" name="図形グループ 109"/>
            <p:cNvGrpSpPr/>
            <p:nvPr/>
          </p:nvGrpSpPr>
          <p:grpSpPr>
            <a:xfrm>
              <a:off x="1484266" y="2935501"/>
              <a:ext cx="6648364" cy="2255954"/>
              <a:chOff x="900117" y="2699578"/>
              <a:chExt cx="6648364" cy="2255954"/>
            </a:xfrm>
          </p:grpSpPr>
          <p:grpSp>
            <p:nvGrpSpPr>
              <p:cNvPr id="26" name="図形グループ 25"/>
              <p:cNvGrpSpPr/>
              <p:nvPr/>
            </p:nvGrpSpPr>
            <p:grpSpPr>
              <a:xfrm>
                <a:off x="900117" y="2714489"/>
                <a:ext cx="6648364" cy="2241043"/>
                <a:chOff x="2116704" y="1189356"/>
                <a:chExt cx="6648364" cy="2241043"/>
              </a:xfrm>
            </p:grpSpPr>
            <p:pic>
              <p:nvPicPr>
                <p:cNvPr id="12" name="図 11" descr="latex-image-1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16704" y="1189356"/>
                  <a:ext cx="4886325" cy="361950"/>
                </a:xfrm>
                <a:prstGeom prst="rect">
                  <a:avLst/>
                </a:prstGeom>
              </p:spPr>
            </p:pic>
            <p:pic>
              <p:nvPicPr>
                <p:cNvPr id="19" name="図 18" descr="latex-image-1.pdf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78993" y="2158834"/>
                  <a:ext cx="2857500" cy="352425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20" name="図 19" descr="latex-image-1.pdf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78993" y="3077974"/>
                  <a:ext cx="2886075" cy="352425"/>
                </a:xfrm>
                <a:prstGeom prst="rect">
                  <a:avLst/>
                </a:prstGeom>
              </p:spPr>
            </p:pic>
            <p:pic>
              <p:nvPicPr>
                <p:cNvPr id="21" name="図 20" descr="latex-image-1.pdf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2911" y="3077974"/>
                  <a:ext cx="2809875" cy="352425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25" name="図 24" descr="latex-image-1.pdf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2911" y="2158834"/>
                  <a:ext cx="2809875" cy="352425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41" name="図形グループ 40"/>
              <p:cNvGrpSpPr/>
              <p:nvPr/>
            </p:nvGrpSpPr>
            <p:grpSpPr>
              <a:xfrm>
                <a:off x="6170607" y="2699578"/>
                <a:ext cx="1345615" cy="461665"/>
                <a:chOff x="624821" y="2976216"/>
                <a:chExt cx="1345615" cy="461665"/>
              </a:xfrm>
            </p:grpSpPr>
            <p:pic>
              <p:nvPicPr>
                <p:cNvPr id="32" name="図 31" descr="latex-image-1.pdf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4821" y="3085555"/>
                  <a:ext cx="323850" cy="257175"/>
                </a:xfrm>
                <a:prstGeom prst="rect">
                  <a:avLst/>
                </a:prstGeom>
              </p:spPr>
            </p:pic>
            <p:sp>
              <p:nvSpPr>
                <p:cNvPr id="40" name="テキスト ボックス 39"/>
                <p:cNvSpPr txBox="1"/>
                <p:nvPr/>
              </p:nvSpPr>
              <p:spPr>
                <a:xfrm>
                  <a:off x="862440" y="2976216"/>
                  <a:ext cx="110799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2400" dirty="0" smtClean="0"/>
                    <a:t>：現在</a:t>
                  </a:r>
                  <a:endParaRPr kumimoji="1" lang="ja-JP" altLang="en-US" sz="2400" dirty="0"/>
                </a:p>
              </p:txBody>
            </p:sp>
          </p:grpSp>
        </p:grpSp>
        <p:sp>
          <p:nvSpPr>
            <p:cNvPr id="113" name="テキスト ボックス 112"/>
            <p:cNvSpPr txBox="1"/>
            <p:nvPr/>
          </p:nvSpPr>
          <p:spPr>
            <a:xfrm>
              <a:off x="799477" y="3353191"/>
              <a:ext cx="69557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木星と海王星の移動距離は先行研究からほぼ決定</a:t>
              </a:r>
              <a:endParaRPr kumimoji="1" lang="ja-JP" altLang="en-US" sz="2400" dirty="0"/>
            </a:p>
          </p:txBody>
        </p:sp>
        <p:sp>
          <p:nvSpPr>
            <p:cNvPr id="114" name="テキスト ボックス 113"/>
            <p:cNvSpPr txBox="1"/>
            <p:nvPr/>
          </p:nvSpPr>
          <p:spPr>
            <a:xfrm>
              <a:off x="799477" y="4292336"/>
              <a:ext cx="72265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土星と天王星は不確かではあるがモデル</a:t>
              </a:r>
              <a:r>
                <a:rPr kumimoji="1" lang="ja-JP" altLang="en-US" sz="2400" dirty="0" smtClean="0">
                  <a:latin typeface="+mn-ea"/>
                </a:rPr>
                <a:t>に合わせる</a:t>
              </a:r>
              <a:endParaRPr kumimoji="1" lang="ja-JP" altLang="en-US" sz="2400" dirty="0"/>
            </a:p>
          </p:txBody>
        </p:sp>
      </p:grpSp>
      <p:sp>
        <p:nvSpPr>
          <p:cNvPr id="115" name="テキスト ボックス 114"/>
          <p:cNvSpPr txBox="1"/>
          <p:nvPr/>
        </p:nvSpPr>
        <p:spPr>
          <a:xfrm>
            <a:off x="2407627" y="2402294"/>
            <a:ext cx="3176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+mn-ea"/>
              </a:rPr>
              <a:t>Minton &amp; </a:t>
            </a:r>
            <a:r>
              <a:rPr kumimoji="1" lang="en-US" altLang="ja-JP" dirty="0" err="1" smtClean="0">
                <a:latin typeface="+mn-ea"/>
              </a:rPr>
              <a:t>Malhotra</a:t>
            </a:r>
            <a:r>
              <a:rPr kumimoji="1" lang="en-US" altLang="ja-JP" dirty="0" smtClean="0">
                <a:latin typeface="+mn-ea"/>
              </a:rPr>
              <a:t> (2009)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20" name="テキスト ボックス 119"/>
          <p:cNvSpPr txBox="1"/>
          <p:nvPr/>
        </p:nvSpPr>
        <p:spPr>
          <a:xfrm>
            <a:off x="2407629" y="5372151"/>
            <a:ext cx="3253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かけて線形</a:t>
            </a:r>
            <a:r>
              <a:rPr kumimoji="1" lang="ja-JP" altLang="en-US" sz="2400" dirty="0"/>
              <a:t>増加</a:t>
            </a:r>
            <a:r>
              <a:rPr kumimoji="1" lang="ja-JP" altLang="en-US" sz="2400" dirty="0" smtClean="0"/>
              <a:t>させる</a:t>
            </a:r>
            <a:endParaRPr kumimoji="1" lang="ja-JP" altLang="en-US" sz="2400" dirty="0"/>
          </a:p>
        </p:txBody>
      </p:sp>
      <p:sp>
        <p:nvSpPr>
          <p:cNvPr id="121" name="テキスト ボックス 120"/>
          <p:cNvSpPr txBox="1"/>
          <p:nvPr/>
        </p:nvSpPr>
        <p:spPr>
          <a:xfrm>
            <a:off x="5415008" y="2357281"/>
            <a:ext cx="3557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の惑星移動モデルを模擬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90552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背景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</a:t>
            </a:fld>
            <a:endParaRPr 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57201" y="1059543"/>
            <a:ext cx="782356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現在の太陽系には「小惑星帯」や「カイパーベルト」のような，小天体の軌道が集中した領域が存在し，惑星にならなかった微惑星の残りだと言われている．</a:t>
            </a:r>
            <a:endParaRPr kumimoji="1" lang="en-US" altLang="ja-JP" sz="24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482313" y="4982298"/>
            <a:ext cx="4559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+mn-ea"/>
              </a:rPr>
              <a:t>Credit : Space Facts / </a:t>
            </a:r>
            <a:r>
              <a:rPr kumimoji="1" lang="en-US" altLang="ja-JP" dirty="0" err="1" smtClean="0">
                <a:latin typeface="+mn-ea"/>
              </a:rPr>
              <a:t>Laurine</a:t>
            </a:r>
            <a:r>
              <a:rPr kumimoji="1" lang="en-US" altLang="ja-JP" dirty="0" smtClean="0">
                <a:latin typeface="+mn-ea"/>
              </a:rPr>
              <a:t> Moreau</a:t>
            </a:r>
            <a:endParaRPr kumimoji="1" lang="ja-JP" altLang="en-US" dirty="0">
              <a:latin typeface="+mn-ea"/>
            </a:endParaRPr>
          </a:p>
        </p:txBody>
      </p:sp>
      <p:grpSp>
        <p:nvGrpSpPr>
          <p:cNvPr id="50" name="図形グループ 49"/>
          <p:cNvGrpSpPr/>
          <p:nvPr/>
        </p:nvGrpSpPr>
        <p:grpSpPr>
          <a:xfrm>
            <a:off x="99931" y="2388588"/>
            <a:ext cx="4423021" cy="2587468"/>
            <a:chOff x="8959510" y="-398852"/>
            <a:chExt cx="4423021" cy="2587468"/>
          </a:xfrm>
        </p:grpSpPr>
        <p:pic>
          <p:nvPicPr>
            <p:cNvPr id="15" name="図 14" descr="asteroid-bel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9510" y="-398852"/>
              <a:ext cx="4423021" cy="2587468"/>
            </a:xfrm>
            <a:prstGeom prst="rect">
              <a:avLst/>
            </a:prstGeom>
            <a:ln w="25400">
              <a:solidFill>
                <a:srgbClr val="FF0000"/>
              </a:solidFill>
            </a:ln>
          </p:spPr>
        </p:pic>
        <p:sp>
          <p:nvSpPr>
            <p:cNvPr id="35" name="テキスト ボックス 34"/>
            <p:cNvSpPr txBox="1"/>
            <p:nvPr/>
          </p:nvSpPr>
          <p:spPr>
            <a:xfrm>
              <a:off x="10803665" y="850424"/>
              <a:ext cx="743383" cy="338554"/>
            </a:xfrm>
            <a:prstGeom prst="rect">
              <a:avLst/>
            </a:prstGeom>
            <a:noFill/>
            <a:ln w="15875"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solidFill>
                    <a:srgbClr val="FFFFFF"/>
                  </a:solidFill>
                  <a:latin typeface="+mn-ea"/>
                </a:rPr>
                <a:t>~2AU</a:t>
              </a:r>
              <a:endParaRPr kumimoji="1" lang="ja-JP" altLang="en-US" sz="1600" dirty="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10803665" y="1177638"/>
              <a:ext cx="744203" cy="338554"/>
            </a:xfrm>
            <a:prstGeom prst="rect">
              <a:avLst/>
            </a:prstGeom>
            <a:noFill/>
            <a:ln w="15875"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solidFill>
                    <a:srgbClr val="FFFFFF"/>
                  </a:solidFill>
                  <a:latin typeface="+mn-ea"/>
                </a:rPr>
                <a:t>~4AU</a:t>
              </a:r>
              <a:endParaRPr kumimoji="1" lang="ja-JP" altLang="en-US" sz="1600" dirty="0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68" name="図形グループ 67"/>
          <p:cNvGrpSpPr/>
          <p:nvPr/>
        </p:nvGrpSpPr>
        <p:grpSpPr>
          <a:xfrm>
            <a:off x="4522952" y="2388588"/>
            <a:ext cx="4518989" cy="2593711"/>
            <a:chOff x="9210" y="2452642"/>
            <a:chExt cx="4518989" cy="2593711"/>
          </a:xfrm>
        </p:grpSpPr>
        <p:grpSp>
          <p:nvGrpSpPr>
            <p:cNvPr id="51" name="図形グループ 50"/>
            <p:cNvGrpSpPr/>
            <p:nvPr/>
          </p:nvGrpSpPr>
          <p:grpSpPr>
            <a:xfrm>
              <a:off x="105178" y="2458885"/>
              <a:ext cx="4423021" cy="2587468"/>
              <a:chOff x="4649889" y="3580197"/>
              <a:chExt cx="4423021" cy="2587468"/>
            </a:xfrm>
          </p:grpSpPr>
          <p:pic>
            <p:nvPicPr>
              <p:cNvPr id="16" name="図 15" descr="kuiper-belt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9889" y="3580197"/>
                <a:ext cx="4423021" cy="2587468"/>
              </a:xfrm>
              <a:prstGeom prst="rect">
                <a:avLst/>
              </a:prstGeom>
            </p:spPr>
          </p:pic>
          <p:sp>
            <p:nvSpPr>
              <p:cNvPr id="18" name="テキスト ボックス 17"/>
              <p:cNvSpPr txBox="1"/>
              <p:nvPr/>
            </p:nvSpPr>
            <p:spPr>
              <a:xfrm>
                <a:off x="6371136" y="5672894"/>
                <a:ext cx="878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dirty="0" smtClean="0">
                    <a:solidFill>
                      <a:schemeClr val="bg1"/>
                    </a:solidFill>
                    <a:latin typeface="+mn-ea"/>
                  </a:rPr>
                  <a:t>~55AU</a:t>
                </a:r>
                <a:endParaRPr kumimoji="1" lang="ja-JP" altLang="en-US" sz="16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9" name="テキスト ボックス 18"/>
              <p:cNvSpPr txBox="1"/>
              <p:nvPr/>
            </p:nvSpPr>
            <p:spPr>
              <a:xfrm>
                <a:off x="6371136" y="4843717"/>
                <a:ext cx="878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dirty="0" smtClean="0">
                    <a:solidFill>
                      <a:srgbClr val="FFFFFF"/>
                    </a:solidFill>
                    <a:latin typeface="+mn-ea"/>
                  </a:rPr>
                  <a:t>~30AU</a:t>
                </a:r>
                <a:endParaRPr kumimoji="1" lang="ja-JP" altLang="en-US" sz="1600" dirty="0">
                  <a:solidFill>
                    <a:srgbClr val="FFFFFF"/>
                  </a:solidFill>
                  <a:latin typeface="+mn-ea"/>
                </a:endParaRPr>
              </a:p>
            </p:txBody>
          </p:sp>
        </p:grpSp>
        <p:cxnSp>
          <p:nvCxnSpPr>
            <p:cNvPr id="54" name="直線コネクタ 53"/>
            <p:cNvCxnSpPr/>
            <p:nvPr/>
          </p:nvCxnSpPr>
          <p:spPr>
            <a:xfrm flipH="1" flipV="1">
              <a:off x="9210" y="2452642"/>
              <a:ext cx="2125736" cy="822958"/>
            </a:xfrm>
            <a:prstGeom prst="line">
              <a:avLst/>
            </a:prstGeom>
            <a:ln w="1905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/>
            <p:cNvCxnSpPr/>
            <p:nvPr/>
          </p:nvCxnSpPr>
          <p:spPr>
            <a:xfrm flipH="1">
              <a:off x="9210" y="3467202"/>
              <a:ext cx="2125736" cy="1579151"/>
            </a:xfrm>
            <a:prstGeom prst="line">
              <a:avLst/>
            </a:prstGeom>
            <a:ln w="1905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正方形/長方形 63"/>
            <p:cNvSpPr/>
            <p:nvPr/>
          </p:nvSpPr>
          <p:spPr>
            <a:xfrm>
              <a:off x="2134946" y="3275600"/>
              <a:ext cx="399618" cy="19160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69" name="テキスト ボックス 68"/>
          <p:cNvSpPr txBox="1"/>
          <p:nvPr/>
        </p:nvSpPr>
        <p:spPr>
          <a:xfrm>
            <a:off x="559261" y="5483822"/>
            <a:ext cx="8584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これらの領域の小天体は数が多く，分布の特徴を統計的に扱うことで，太陽系の歴史を探ることができるかもしれない．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50742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多体問題の解析的扱い方：摂動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30</a:t>
            </a:fld>
            <a:endParaRPr 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264113" y="1653809"/>
            <a:ext cx="6761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latin typeface="+mn-ea"/>
              </a:rPr>
              <a:t>Q. </a:t>
            </a:r>
            <a:r>
              <a:rPr kumimoji="1" lang="ja-JP" altLang="en-US" sz="2400" dirty="0" smtClean="0"/>
              <a:t>３体以上の多体問題は「積分不可能」では？</a:t>
            </a:r>
            <a:endParaRPr kumimoji="1" lang="ja-JP" altLang="en-US" sz="2400" dirty="0"/>
          </a:p>
        </p:txBody>
      </p:sp>
      <p:grpSp>
        <p:nvGrpSpPr>
          <p:cNvPr id="47" name="図形グループ 46"/>
          <p:cNvGrpSpPr/>
          <p:nvPr/>
        </p:nvGrpSpPr>
        <p:grpSpPr>
          <a:xfrm>
            <a:off x="893728" y="3528108"/>
            <a:ext cx="7418643" cy="914400"/>
            <a:chOff x="892949" y="3599137"/>
            <a:chExt cx="7418642" cy="914400"/>
          </a:xfrm>
        </p:grpSpPr>
        <p:sp>
          <p:nvSpPr>
            <p:cNvPr id="46" name="角丸四角形 45"/>
            <p:cNvSpPr/>
            <p:nvPr/>
          </p:nvSpPr>
          <p:spPr>
            <a:xfrm>
              <a:off x="892949" y="3599137"/>
              <a:ext cx="7418642" cy="914400"/>
            </a:xfrm>
            <a:prstGeom prst="roundRect">
              <a:avLst>
                <a:gd name="adj" fmla="val 33819"/>
              </a:avLst>
            </a:prstGeom>
            <a:noFill/>
            <a:ln w="38100">
              <a:solidFill>
                <a:srgbClr val="31859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24" name="図形グループ 23"/>
            <p:cNvGrpSpPr/>
            <p:nvPr/>
          </p:nvGrpSpPr>
          <p:grpSpPr>
            <a:xfrm>
              <a:off x="1014052" y="3783377"/>
              <a:ext cx="7024480" cy="523220"/>
              <a:chOff x="330084" y="2637997"/>
              <a:chExt cx="7024480" cy="523220"/>
            </a:xfrm>
          </p:grpSpPr>
          <p:grpSp>
            <p:nvGrpSpPr>
              <p:cNvPr id="20" name="図形グループ 19"/>
              <p:cNvGrpSpPr/>
              <p:nvPr/>
            </p:nvGrpSpPr>
            <p:grpSpPr>
              <a:xfrm>
                <a:off x="2358983" y="2637997"/>
                <a:ext cx="4995581" cy="523220"/>
                <a:chOff x="-183168" y="1452408"/>
                <a:chExt cx="4995581" cy="523220"/>
              </a:xfrm>
            </p:grpSpPr>
            <p:grpSp>
              <p:nvGrpSpPr>
                <p:cNvPr id="14" name="図形グループ 13"/>
                <p:cNvGrpSpPr/>
                <p:nvPr/>
              </p:nvGrpSpPr>
              <p:grpSpPr>
                <a:xfrm>
                  <a:off x="293296" y="1452408"/>
                  <a:ext cx="4519117" cy="523220"/>
                  <a:chOff x="504950" y="1421242"/>
                  <a:chExt cx="4519117" cy="523220"/>
                </a:xfrm>
              </p:grpSpPr>
              <p:sp>
                <p:nvSpPr>
                  <p:cNvPr id="10" name="テキスト ボックス 9"/>
                  <p:cNvSpPr txBox="1"/>
                  <p:nvPr/>
                </p:nvSpPr>
                <p:spPr>
                  <a:xfrm>
                    <a:off x="504950" y="1421242"/>
                    <a:ext cx="3057246" cy="52322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2800" dirty="0" smtClean="0"/>
                      <a:t>２体問題の厳密解</a:t>
                    </a:r>
                    <a:endParaRPr kumimoji="1" lang="ja-JP" altLang="en-US" sz="2800" dirty="0"/>
                  </a:p>
                </p:txBody>
              </p:sp>
              <p:sp>
                <p:nvSpPr>
                  <p:cNvPr id="11" name="テキスト ボックス 10"/>
                  <p:cNvSpPr txBox="1"/>
                  <p:nvPr/>
                </p:nvSpPr>
                <p:spPr>
                  <a:xfrm>
                    <a:off x="4121256" y="1421242"/>
                    <a:ext cx="902811" cy="523220"/>
                  </a:xfrm>
                  <a:prstGeom prst="rect">
                    <a:avLst/>
                  </a:prstGeom>
                  <a:ln w="31750" cap="rnd">
                    <a:solidFill>
                      <a:srgbClr val="FF0000"/>
                    </a:solidFill>
                    <a:round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2800" dirty="0" smtClean="0"/>
                      <a:t>摂動</a:t>
                    </a:r>
                    <a:endParaRPr kumimoji="1" lang="ja-JP" altLang="en-US" sz="2800" dirty="0"/>
                  </a:p>
                </p:txBody>
              </p:sp>
              <p:sp>
                <p:nvSpPr>
                  <p:cNvPr id="13" name="加算記号 12"/>
                  <p:cNvSpPr/>
                  <p:nvPr/>
                </p:nvSpPr>
                <p:spPr>
                  <a:xfrm>
                    <a:off x="3539055" y="1460634"/>
                    <a:ext cx="437670" cy="443508"/>
                  </a:xfrm>
                  <a:prstGeom prst="mathPlus">
                    <a:avLst>
                      <a:gd name="adj1" fmla="val 7591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/>
                  </a:p>
                </p:txBody>
              </p:sp>
            </p:grpSp>
            <p:sp>
              <p:nvSpPr>
                <p:cNvPr id="17" name="等号 16"/>
                <p:cNvSpPr/>
                <p:nvPr/>
              </p:nvSpPr>
              <p:spPr>
                <a:xfrm>
                  <a:off x="-183168" y="1491800"/>
                  <a:ext cx="442800" cy="453600"/>
                </a:xfrm>
                <a:prstGeom prst="mathEqual">
                  <a:avLst>
                    <a:gd name="adj1" fmla="val 6667"/>
                    <a:gd name="adj2" fmla="val 22221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3" name="テキスト ボックス 22"/>
              <p:cNvSpPr txBox="1"/>
              <p:nvPr/>
            </p:nvSpPr>
            <p:spPr>
              <a:xfrm>
                <a:off x="330084" y="2637997"/>
                <a:ext cx="1980029" cy="5232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kumimoji="1" lang="ja-JP" altLang="en-US" sz="2800" dirty="0" smtClean="0"/>
                  <a:t>天体の運動</a:t>
                </a:r>
                <a:endParaRPr kumimoji="1" lang="ja-JP" altLang="en-US" sz="2800" dirty="0"/>
              </a:p>
            </p:txBody>
          </p:sp>
        </p:grpSp>
      </p:grpSp>
      <p:sp>
        <p:nvSpPr>
          <p:cNvPr id="29" name="テキスト ボックス 28"/>
          <p:cNvSpPr txBox="1"/>
          <p:nvPr/>
        </p:nvSpPr>
        <p:spPr>
          <a:xfrm>
            <a:off x="558393" y="5859854"/>
            <a:ext cx="3554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２体問題のポテンシャル</a:t>
            </a:r>
            <a:endParaRPr kumimoji="1" lang="ja-JP" altLang="en-US" sz="2400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824211" y="2906393"/>
            <a:ext cx="4814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中心星からの重力が支配的な場合</a:t>
            </a:r>
            <a:endParaRPr kumimoji="1" lang="ja-JP" altLang="en-US" sz="2400" dirty="0"/>
          </a:p>
        </p:txBody>
      </p:sp>
      <p:grpSp>
        <p:nvGrpSpPr>
          <p:cNvPr id="41" name="図形グループ 40"/>
          <p:cNvGrpSpPr/>
          <p:nvPr/>
        </p:nvGrpSpPr>
        <p:grpSpPr>
          <a:xfrm>
            <a:off x="4350985" y="5859853"/>
            <a:ext cx="4494230" cy="461665"/>
            <a:chOff x="4516133" y="5752157"/>
            <a:chExt cx="4494230" cy="461665"/>
          </a:xfrm>
        </p:grpSpPr>
        <p:sp>
          <p:nvSpPr>
            <p:cNvPr id="18" name="テキスト ボックス 17"/>
            <p:cNvSpPr txBox="1"/>
            <p:nvPr/>
          </p:nvSpPr>
          <p:spPr>
            <a:xfrm>
              <a:off x="5763320" y="5752157"/>
              <a:ext cx="32470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（摂動ポテンシャル）</a:t>
              </a:r>
              <a:endParaRPr kumimoji="1" lang="en-US" altLang="ja-JP" sz="2400" dirty="0" smtClean="0"/>
            </a:p>
          </p:txBody>
        </p:sp>
        <p:sp>
          <p:nvSpPr>
            <p:cNvPr id="40" name="テキスト ボックス 39"/>
            <p:cNvSpPr txBox="1"/>
            <p:nvPr/>
          </p:nvSpPr>
          <p:spPr>
            <a:xfrm>
              <a:off x="4516133" y="5752157"/>
              <a:ext cx="1415772" cy="461665"/>
            </a:xfrm>
            <a:prstGeom prst="rect">
              <a:avLst/>
            </a:prstGeom>
            <a:noFill/>
            <a:ln w="28575" cap="rnd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/>
                <a:t>摂動</a:t>
              </a:r>
              <a:r>
                <a:rPr kumimoji="1" lang="ja-JP" altLang="en-US" sz="2400" dirty="0" smtClean="0"/>
                <a:t>関数</a:t>
              </a:r>
              <a:endParaRPr kumimoji="1" lang="en-US" altLang="ja-JP" sz="2400" dirty="0"/>
            </a:p>
          </p:txBody>
        </p:sp>
      </p:grpSp>
      <p:sp>
        <p:nvSpPr>
          <p:cNvPr id="3" name="テキスト ボックス 2"/>
          <p:cNvSpPr txBox="1"/>
          <p:nvPr/>
        </p:nvSpPr>
        <p:spPr>
          <a:xfrm>
            <a:off x="1272566" y="2201431"/>
            <a:ext cx="7414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latin typeface="+mn-ea"/>
              </a:rPr>
              <a:t>A. </a:t>
            </a:r>
            <a:r>
              <a:rPr kumimoji="1" lang="ja-JP" altLang="en-US" sz="2400" dirty="0" smtClean="0">
                <a:latin typeface="+mn-ea"/>
              </a:rPr>
              <a:t>解析的には無理．</a:t>
            </a:r>
            <a:r>
              <a:rPr kumimoji="1" lang="ja-JP" altLang="en-US" sz="2400" dirty="0" smtClean="0"/>
              <a:t>制限をつければ</a:t>
            </a:r>
            <a:r>
              <a:rPr kumimoji="1" lang="ja-JP" altLang="en-US" sz="2400" b="1" dirty="0" smtClean="0">
                <a:solidFill>
                  <a:srgbClr val="31859C"/>
                </a:solidFill>
              </a:rPr>
              <a:t>近似解</a:t>
            </a:r>
            <a:r>
              <a:rPr kumimoji="1" lang="ja-JP" altLang="en-US" sz="2400" dirty="0" smtClean="0"/>
              <a:t>は可能</a:t>
            </a:r>
            <a:r>
              <a:rPr kumimoji="1" lang="ja-JP" altLang="en-US" sz="2800" dirty="0" smtClean="0"/>
              <a:t>！</a:t>
            </a:r>
            <a:endParaRPr kumimoji="1" lang="ja-JP" altLang="en-US" sz="2800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2007589" y="461081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の相対加速度</a:t>
            </a:r>
            <a:endParaRPr kumimoji="1" lang="ja-JP" altLang="en-US" sz="2400" dirty="0"/>
          </a:p>
        </p:txBody>
      </p:sp>
      <p:grpSp>
        <p:nvGrpSpPr>
          <p:cNvPr id="44" name="図形グループ 43"/>
          <p:cNvGrpSpPr/>
          <p:nvPr/>
        </p:nvGrpSpPr>
        <p:grpSpPr>
          <a:xfrm>
            <a:off x="275767" y="998330"/>
            <a:ext cx="8299553" cy="539431"/>
            <a:chOff x="-321088" y="1067262"/>
            <a:chExt cx="8299553" cy="539431"/>
          </a:xfrm>
        </p:grpSpPr>
        <p:grpSp>
          <p:nvGrpSpPr>
            <p:cNvPr id="26" name="図形グループ 25"/>
            <p:cNvGrpSpPr/>
            <p:nvPr/>
          </p:nvGrpSpPr>
          <p:grpSpPr>
            <a:xfrm>
              <a:off x="-321088" y="1067262"/>
              <a:ext cx="5871301" cy="539431"/>
              <a:chOff x="211960" y="2134999"/>
              <a:chExt cx="5871301" cy="539431"/>
            </a:xfrm>
          </p:grpSpPr>
          <p:grpSp>
            <p:nvGrpSpPr>
              <p:cNvPr id="16" name="図形グループ 15"/>
              <p:cNvGrpSpPr/>
              <p:nvPr/>
            </p:nvGrpSpPr>
            <p:grpSpPr>
              <a:xfrm>
                <a:off x="211960" y="2151210"/>
                <a:ext cx="2414963" cy="523220"/>
                <a:chOff x="211960" y="2151210"/>
                <a:chExt cx="2414963" cy="523220"/>
              </a:xfrm>
            </p:grpSpPr>
            <p:sp>
              <p:nvSpPr>
                <p:cNvPr id="6" name="テキスト ボックス 5"/>
                <p:cNvSpPr txBox="1"/>
                <p:nvPr/>
              </p:nvSpPr>
              <p:spPr>
                <a:xfrm>
                  <a:off x="211960" y="2151210"/>
                  <a:ext cx="198002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2800" dirty="0" smtClean="0"/>
                    <a:t>例）中心星</a:t>
                  </a:r>
                  <a:endParaRPr kumimoji="1" lang="ja-JP" altLang="en-US" sz="2800" dirty="0"/>
                </a:p>
              </p:txBody>
            </p:sp>
            <p:pic>
              <p:nvPicPr>
                <p:cNvPr id="7" name="図 6" descr="latex-image-1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81584" y="2275054"/>
                  <a:ext cx="445339" cy="293734"/>
                </a:xfrm>
                <a:prstGeom prst="rect">
                  <a:avLst/>
                </a:prstGeom>
              </p:spPr>
            </p:pic>
          </p:grpSp>
          <p:sp>
            <p:nvSpPr>
              <p:cNvPr id="12" name="テキスト ボックス 11"/>
              <p:cNvSpPr txBox="1"/>
              <p:nvPr/>
            </p:nvSpPr>
            <p:spPr>
              <a:xfrm>
                <a:off x="2700903" y="2134999"/>
                <a:ext cx="20697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800" dirty="0" smtClean="0">
                    <a:latin typeface="+mn-ea"/>
                  </a:rPr>
                  <a:t>,</a:t>
                </a:r>
                <a:r>
                  <a:rPr kumimoji="1" lang="ja-JP" altLang="en-US" sz="2800" dirty="0" smtClean="0"/>
                  <a:t>内側の天体</a:t>
                </a:r>
                <a:endParaRPr kumimoji="1" lang="ja-JP" altLang="en-US" sz="2800" dirty="0"/>
              </a:p>
            </p:txBody>
          </p:sp>
          <p:sp>
            <p:nvSpPr>
              <p:cNvPr id="15" name="テキスト ボックス 14"/>
              <p:cNvSpPr txBox="1"/>
              <p:nvPr/>
            </p:nvSpPr>
            <p:spPr>
              <a:xfrm>
                <a:off x="5094273" y="2134999"/>
                <a:ext cx="9889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800" dirty="0" smtClean="0">
                    <a:latin typeface="+mn-ea"/>
                  </a:rPr>
                  <a:t>,</a:t>
                </a:r>
                <a:r>
                  <a:rPr kumimoji="1" lang="ja-JP" altLang="en-US" sz="2800" dirty="0" smtClean="0"/>
                  <a:t>外側</a:t>
                </a:r>
                <a:endParaRPr kumimoji="1" lang="ja-JP" altLang="en-US" sz="2800" dirty="0"/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5985612" y="1073104"/>
              <a:ext cx="19928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 dirty="0" smtClean="0"/>
                <a:t>の３体問題</a:t>
              </a:r>
              <a:endParaRPr kumimoji="1" lang="en-US" altLang="ja-JP" sz="2800" dirty="0" smtClean="0"/>
            </a:p>
          </p:txBody>
        </p:sp>
      </p:grpSp>
      <p:pic>
        <p:nvPicPr>
          <p:cNvPr id="31" name="図 3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079" y="1162988"/>
            <a:ext cx="381000" cy="209550"/>
          </a:xfrm>
          <a:prstGeom prst="rect">
            <a:avLst/>
          </a:prstGeom>
        </p:spPr>
      </p:pic>
      <p:pic>
        <p:nvPicPr>
          <p:cNvPr id="42" name="図 4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717" y="1174943"/>
            <a:ext cx="400051" cy="257175"/>
          </a:xfrm>
          <a:prstGeom prst="rect">
            <a:avLst/>
          </a:prstGeom>
        </p:spPr>
      </p:pic>
      <p:pic>
        <p:nvPicPr>
          <p:cNvPr id="45" name="図 4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811" y="3005619"/>
            <a:ext cx="1962151" cy="342900"/>
          </a:xfrm>
          <a:prstGeom prst="rect">
            <a:avLst/>
          </a:prstGeom>
        </p:spPr>
      </p:pic>
      <p:pic>
        <p:nvPicPr>
          <p:cNvPr id="48" name="図 4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212" y="4601546"/>
            <a:ext cx="2409825" cy="428625"/>
          </a:xfrm>
          <a:prstGeom prst="rect">
            <a:avLst/>
          </a:prstGeom>
        </p:spPr>
      </p:pic>
      <p:pic>
        <p:nvPicPr>
          <p:cNvPr id="49" name="図 4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851" y="5352086"/>
            <a:ext cx="371475" cy="295275"/>
          </a:xfrm>
          <a:prstGeom prst="rect">
            <a:avLst/>
          </a:prstGeom>
        </p:spPr>
      </p:pic>
      <p:pic>
        <p:nvPicPr>
          <p:cNvPr id="50" name="図 4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397" y="5111557"/>
            <a:ext cx="2400300" cy="762000"/>
          </a:xfrm>
          <a:prstGeom prst="rect">
            <a:avLst/>
          </a:prstGeom>
        </p:spPr>
      </p:pic>
      <p:pic>
        <p:nvPicPr>
          <p:cNvPr id="51" name="図 50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07" y="4746380"/>
            <a:ext cx="381000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950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摂動関数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31</a:t>
            </a:fld>
            <a:endParaRPr lang="en-US"/>
          </a:p>
        </p:txBody>
      </p:sp>
      <p:pic>
        <p:nvPicPr>
          <p:cNvPr id="9" name="図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27" y="1720606"/>
            <a:ext cx="4676140" cy="453390"/>
          </a:xfrm>
          <a:prstGeom prst="rect">
            <a:avLst/>
          </a:prstGeom>
        </p:spPr>
      </p:pic>
      <p:pic>
        <p:nvPicPr>
          <p:cNvPr id="10" name="図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27" y="2436180"/>
            <a:ext cx="5849620" cy="328930"/>
          </a:xfrm>
          <a:prstGeom prst="rect">
            <a:avLst/>
          </a:prstGeom>
        </p:spPr>
      </p:pic>
      <p:pic>
        <p:nvPicPr>
          <p:cNvPr id="11" name="図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770" y="2154458"/>
            <a:ext cx="1306831" cy="93345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457200" y="1133231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摂動関数は軌道要素で展開ができる（無限項）</a:t>
            </a:r>
            <a:endParaRPr kumimoji="1" lang="ja-JP" altLang="en-US" sz="2400" dirty="0"/>
          </a:p>
        </p:txBody>
      </p:sp>
      <p:pic>
        <p:nvPicPr>
          <p:cNvPr id="6" name="図 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42" y="3264144"/>
            <a:ext cx="195580" cy="222250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793928" y="3113874"/>
            <a:ext cx="7869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の中の偏角の組み合わせによって，各項の周期が決まる</a:t>
            </a:r>
            <a:endParaRPr kumimoji="1" lang="ja-JP" altLang="en-US" sz="2400" dirty="0"/>
          </a:p>
        </p:txBody>
      </p:sp>
      <p:pic>
        <p:nvPicPr>
          <p:cNvPr id="8" name="図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655" y="1004326"/>
            <a:ext cx="1511300" cy="257810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457200" y="3624384"/>
            <a:ext cx="6330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各項の周期によって摂動関数を分類すると，</a:t>
            </a:r>
            <a:endParaRPr kumimoji="1" lang="ja-JP" altLang="en-US" sz="2400" dirty="0"/>
          </a:p>
        </p:txBody>
      </p:sp>
      <p:pic>
        <p:nvPicPr>
          <p:cNvPr id="15" name="図 1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27" y="4175758"/>
            <a:ext cx="4107180" cy="337820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/>
        </p:nvSpPr>
        <p:spPr>
          <a:xfrm>
            <a:off x="1406770" y="462681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共鳴項</a:t>
            </a:r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2667001" y="462681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永年項</a:t>
            </a:r>
            <a:endParaRPr kumimoji="1"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891383" y="4626816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その他：短周期項や微小振幅項</a:t>
            </a:r>
            <a:endParaRPr kumimoji="1" lang="ja-JP" altLang="en-US" dirty="0"/>
          </a:p>
        </p:txBody>
      </p:sp>
      <p:pic>
        <p:nvPicPr>
          <p:cNvPr id="20" name="図 1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654" y="1367743"/>
            <a:ext cx="2089151" cy="737870"/>
          </a:xfrm>
          <a:prstGeom prst="rect">
            <a:avLst/>
          </a:prstGeom>
        </p:spPr>
      </p:pic>
      <p:pic>
        <p:nvPicPr>
          <p:cNvPr id="21" name="図 20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319" y="5245464"/>
            <a:ext cx="1991360" cy="328930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485522" y="522526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共鳴項</a:t>
            </a:r>
            <a:endParaRPr kumimoji="1" lang="ja-JP" altLang="en-US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85522" y="580827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永年項</a:t>
            </a:r>
            <a:endParaRPr kumimoji="1" lang="ja-JP" altLang="en-US" dirty="0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3891381" y="522526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軌道周期より長い周期</a:t>
            </a:r>
            <a:endParaRPr kumimoji="1" lang="ja-JP" altLang="en-US" dirty="0"/>
          </a:p>
        </p:txBody>
      </p:sp>
      <p:pic>
        <p:nvPicPr>
          <p:cNvPr id="26" name="図 25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993" y="5836470"/>
            <a:ext cx="1858011" cy="284480"/>
          </a:xfrm>
          <a:prstGeom prst="rect">
            <a:avLst/>
          </a:prstGeom>
        </p:spPr>
      </p:pic>
      <p:sp>
        <p:nvSpPr>
          <p:cNvPr id="27" name="テキスト ボックス 26"/>
          <p:cNvSpPr txBox="1"/>
          <p:nvPr/>
        </p:nvSpPr>
        <p:spPr>
          <a:xfrm>
            <a:off x="3891701" y="5808273"/>
            <a:ext cx="3890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近日点移動，昇交点移動の周期程度</a:t>
            </a:r>
            <a:endParaRPr kumimoji="1" lang="ja-JP" altLang="en-US" dirty="0"/>
          </a:p>
        </p:txBody>
      </p:sp>
      <p:cxnSp>
        <p:nvCxnSpPr>
          <p:cNvPr id="29" name="直線コネクタ 28"/>
          <p:cNvCxnSpPr/>
          <p:nvPr/>
        </p:nvCxnSpPr>
        <p:spPr>
          <a:xfrm>
            <a:off x="1528756" y="5138615"/>
            <a:ext cx="0" cy="1143000"/>
          </a:xfrm>
          <a:prstGeom prst="line">
            <a:avLst/>
          </a:prstGeom>
          <a:ln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396673" y="5702057"/>
            <a:ext cx="8395635" cy="0"/>
          </a:xfrm>
          <a:prstGeom prst="line">
            <a:avLst/>
          </a:prstGeom>
          <a:ln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387755" y="5138615"/>
            <a:ext cx="0" cy="1143000"/>
          </a:xfrm>
          <a:prstGeom prst="line">
            <a:avLst/>
          </a:prstGeom>
          <a:ln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/>
          <p:nvPr/>
        </p:nvCxnSpPr>
        <p:spPr>
          <a:xfrm>
            <a:off x="387755" y="5138615"/>
            <a:ext cx="8395635" cy="0"/>
          </a:xfrm>
          <a:prstGeom prst="line">
            <a:avLst/>
          </a:prstGeom>
          <a:ln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387755" y="6264764"/>
            <a:ext cx="8395635" cy="0"/>
          </a:xfrm>
          <a:prstGeom prst="line">
            <a:avLst/>
          </a:prstGeom>
          <a:ln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/>
          <p:cNvCxnSpPr/>
          <p:nvPr/>
        </p:nvCxnSpPr>
        <p:spPr>
          <a:xfrm>
            <a:off x="8782539" y="5138615"/>
            <a:ext cx="0" cy="1143000"/>
          </a:xfrm>
          <a:prstGeom prst="line">
            <a:avLst/>
          </a:prstGeom>
          <a:ln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3815863" y="5121764"/>
            <a:ext cx="0" cy="1143000"/>
          </a:xfrm>
          <a:prstGeom prst="line">
            <a:avLst/>
          </a:prstGeom>
          <a:ln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/>
        </p:nvCxnSpPr>
        <p:spPr>
          <a:xfrm>
            <a:off x="1422399" y="5138615"/>
            <a:ext cx="0" cy="1143000"/>
          </a:xfrm>
          <a:prstGeom prst="line">
            <a:avLst/>
          </a:prstGeom>
          <a:ln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/>
          <p:cNvSpPr txBox="1"/>
          <p:nvPr/>
        </p:nvSpPr>
        <p:spPr>
          <a:xfrm>
            <a:off x="7068616" y="244636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整数</a:t>
            </a:r>
            <a:endParaRPr kumimoji="1" lang="ja-JP" altLang="en-US" dirty="0"/>
          </a:p>
        </p:txBody>
      </p:sp>
      <p:pic>
        <p:nvPicPr>
          <p:cNvPr id="43" name="図 42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515" y="5217348"/>
            <a:ext cx="2217420" cy="35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0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永年共鳴の位置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32</a:t>
            </a:fld>
            <a:endParaRPr lang="en-US"/>
          </a:p>
        </p:txBody>
      </p:sp>
      <p:grpSp>
        <p:nvGrpSpPr>
          <p:cNvPr id="33" name="図形グループ 32"/>
          <p:cNvGrpSpPr>
            <a:grpSpLocks noChangeAspect="1"/>
          </p:cNvGrpSpPr>
          <p:nvPr/>
        </p:nvGrpSpPr>
        <p:grpSpPr>
          <a:xfrm>
            <a:off x="-897527" y="2095200"/>
            <a:ext cx="6163573" cy="4440772"/>
            <a:chOff x="-640800" y="2024118"/>
            <a:chExt cx="6289360" cy="4531401"/>
          </a:xfrm>
        </p:grpSpPr>
        <p:grpSp>
          <p:nvGrpSpPr>
            <p:cNvPr id="27" name="図形グループ 26"/>
            <p:cNvGrpSpPr/>
            <p:nvPr/>
          </p:nvGrpSpPr>
          <p:grpSpPr>
            <a:xfrm>
              <a:off x="-640800" y="2024118"/>
              <a:ext cx="6289360" cy="4531401"/>
              <a:chOff x="-640800" y="2024118"/>
              <a:chExt cx="6289360" cy="4531401"/>
            </a:xfrm>
          </p:grpSpPr>
          <p:grpSp>
            <p:nvGrpSpPr>
              <p:cNvPr id="20" name="図形グループ 19"/>
              <p:cNvGrpSpPr/>
              <p:nvPr/>
            </p:nvGrpSpPr>
            <p:grpSpPr>
              <a:xfrm>
                <a:off x="-640800" y="2024118"/>
                <a:ext cx="6289360" cy="4531401"/>
                <a:chOff x="-640800" y="2024118"/>
                <a:chExt cx="6289360" cy="4531401"/>
              </a:xfrm>
            </p:grpSpPr>
            <p:grpSp>
              <p:nvGrpSpPr>
                <p:cNvPr id="30" name="図形グループ 29"/>
                <p:cNvGrpSpPr/>
                <p:nvPr/>
              </p:nvGrpSpPr>
              <p:grpSpPr>
                <a:xfrm>
                  <a:off x="-640800" y="2024118"/>
                  <a:ext cx="6234624" cy="4531401"/>
                  <a:chOff x="-640800" y="1906538"/>
                  <a:chExt cx="6234624" cy="4531401"/>
                </a:xfrm>
              </p:grpSpPr>
              <p:pic>
                <p:nvPicPr>
                  <p:cNvPr id="7" name="図 6" descr="PrecessionRate_logAB.pdf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16844" r="16844"/>
                  <a:stretch/>
                </p:blipFill>
                <p:spPr>
                  <a:xfrm>
                    <a:off x="-640800" y="1906538"/>
                    <a:ext cx="6234624" cy="4377501"/>
                  </a:xfrm>
                  <a:prstGeom prst="rect">
                    <a:avLst/>
                  </a:prstGeom>
                </p:spPr>
              </p:pic>
              <p:sp>
                <p:nvSpPr>
                  <p:cNvPr id="26" name="テキスト ボックス 25"/>
                  <p:cNvSpPr txBox="1"/>
                  <p:nvPr/>
                </p:nvSpPr>
                <p:spPr>
                  <a:xfrm>
                    <a:off x="2029275" y="6029663"/>
                    <a:ext cx="2189066" cy="408276"/>
                  </a:xfrm>
                  <a:prstGeom prst="rect">
                    <a:avLst/>
                  </a:prstGeom>
                  <a:solidFill>
                    <a:srgbClr val="FFFFFF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ja-JP" altLang="en-US" sz="2000" dirty="0" smtClean="0">
                        <a:latin typeface="+mn-ea"/>
                      </a:rPr>
                      <a:t>軌道長半径</a:t>
                    </a:r>
                    <a:r>
                      <a:rPr kumimoji="1" lang="en-US" altLang="ja-JP" sz="2000" dirty="0" smtClean="0">
                        <a:latin typeface="+mn-ea"/>
                      </a:rPr>
                      <a:t> [AU]</a:t>
                    </a:r>
                    <a:endParaRPr kumimoji="1" lang="ja-JP" altLang="en-US" sz="2000" dirty="0">
                      <a:latin typeface="+mn-ea"/>
                    </a:endParaRPr>
                  </a:p>
                </p:txBody>
              </p:sp>
              <p:sp>
                <p:nvSpPr>
                  <p:cNvPr id="29" name="テキスト ボックス 28"/>
                  <p:cNvSpPr txBox="1"/>
                  <p:nvPr/>
                </p:nvSpPr>
                <p:spPr>
                  <a:xfrm rot="16200000">
                    <a:off x="-772689" y="3888820"/>
                    <a:ext cx="2623992" cy="408275"/>
                  </a:xfrm>
                  <a:prstGeom prst="rect">
                    <a:avLst/>
                  </a:prstGeom>
                  <a:solidFill>
                    <a:srgbClr val="FFFFFF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2000" dirty="0" smtClean="0"/>
                      <a:t>固有振動数</a:t>
                    </a:r>
                    <a:r>
                      <a:rPr kumimoji="1" lang="en-US" altLang="ja-JP" sz="2000" dirty="0" smtClean="0"/>
                      <a:t> [</a:t>
                    </a:r>
                    <a:r>
                      <a:rPr kumimoji="1" lang="ja-JP" altLang="en-US" sz="2000" dirty="0" smtClean="0"/>
                      <a:t>秒角</a:t>
                    </a:r>
                    <a:r>
                      <a:rPr kumimoji="1" lang="en-US" altLang="ja-JP" sz="2000" dirty="0" smtClean="0"/>
                      <a:t>/ </a:t>
                    </a:r>
                    <a:r>
                      <a:rPr kumimoji="1" lang="ja-JP" altLang="en-US" sz="2000" dirty="0" smtClean="0"/>
                      <a:t>年</a:t>
                    </a:r>
                    <a:r>
                      <a:rPr kumimoji="1" lang="en-US" altLang="ja-JP" sz="2000" dirty="0" smtClean="0"/>
                      <a:t>] </a:t>
                    </a:r>
                    <a:endParaRPr kumimoji="1" lang="ja-JP" altLang="en-US" sz="2000" dirty="0"/>
                  </a:p>
                </p:txBody>
              </p:sp>
            </p:grpSp>
            <p:sp>
              <p:nvSpPr>
                <p:cNvPr id="19" name="テキスト ボックス 18"/>
                <p:cNvSpPr txBox="1"/>
                <p:nvPr/>
              </p:nvSpPr>
              <p:spPr>
                <a:xfrm>
                  <a:off x="5460125" y="2335099"/>
                  <a:ext cx="188435" cy="376869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rtlCol="0">
                  <a:spAutoFit/>
                </a:bodyPr>
                <a:lstStyle/>
                <a:p>
                  <a:endParaRPr kumimoji="1" lang="ja-JP" altLang="en-US" dirty="0"/>
                </a:p>
              </p:txBody>
            </p:sp>
          </p:grpSp>
          <p:sp>
            <p:nvSpPr>
              <p:cNvPr id="6" name="テキスト ボックス 5"/>
              <p:cNvSpPr txBox="1"/>
              <p:nvPr/>
            </p:nvSpPr>
            <p:spPr>
              <a:xfrm>
                <a:off x="4576138" y="3363841"/>
                <a:ext cx="659521" cy="3768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 smtClean="0">
                    <a:solidFill>
                      <a:srgbClr val="008000"/>
                    </a:solidFill>
                  </a:rPr>
                  <a:t>土星</a:t>
                </a:r>
                <a:endParaRPr kumimoji="1" lang="ja-JP" altLang="en-US" dirty="0">
                  <a:solidFill>
                    <a:srgbClr val="008000"/>
                  </a:solidFill>
                </a:endParaRPr>
              </a:p>
            </p:txBody>
          </p:sp>
          <p:sp>
            <p:nvSpPr>
              <p:cNvPr id="15" name="テキスト ボックス 14"/>
              <p:cNvSpPr txBox="1"/>
              <p:nvPr/>
            </p:nvSpPr>
            <p:spPr>
              <a:xfrm>
                <a:off x="4576138" y="4058606"/>
                <a:ext cx="659521" cy="3768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 smtClean="0">
                    <a:solidFill>
                      <a:srgbClr val="FF0000"/>
                    </a:solidFill>
                  </a:rPr>
                  <a:t>木星</a:t>
                </a:r>
                <a:endParaRPr kumimoji="1" lang="ja-JP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6" name="テキスト ボックス 15"/>
              <p:cNvSpPr txBox="1"/>
              <p:nvPr/>
            </p:nvSpPr>
            <p:spPr>
              <a:xfrm>
                <a:off x="3232315" y="4669871"/>
                <a:ext cx="895064" cy="3768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 smtClean="0">
                    <a:solidFill>
                      <a:srgbClr val="0000FF"/>
                    </a:solidFill>
                  </a:rPr>
                  <a:t>天王星</a:t>
                </a:r>
                <a:endParaRPr kumimoji="1" lang="ja-JP" altLang="en-US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7" name="テキスト ボックス 16"/>
              <p:cNvSpPr txBox="1"/>
              <p:nvPr/>
            </p:nvSpPr>
            <p:spPr>
              <a:xfrm>
                <a:off x="3232315" y="5218807"/>
                <a:ext cx="895064" cy="3768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 smtClean="0">
                    <a:solidFill>
                      <a:srgbClr val="FF32F0"/>
                    </a:solidFill>
                  </a:rPr>
                  <a:t>海王星</a:t>
                </a:r>
                <a:endParaRPr kumimoji="1" lang="ja-JP" altLang="en-US" dirty="0">
                  <a:solidFill>
                    <a:srgbClr val="FF32F0"/>
                  </a:solidFill>
                </a:endParaRPr>
              </a:p>
            </p:txBody>
          </p:sp>
        </p:grpSp>
        <p:sp>
          <p:nvSpPr>
            <p:cNvPr id="32" name="テキスト ボックス 31"/>
            <p:cNvSpPr txBox="1"/>
            <p:nvPr/>
          </p:nvSpPr>
          <p:spPr>
            <a:xfrm>
              <a:off x="3776937" y="2690645"/>
              <a:ext cx="1354374" cy="3768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solidFill>
                    <a:schemeClr val="bg1">
                      <a:lumMod val="65000"/>
                    </a:schemeClr>
                  </a:solidFill>
                </a:rPr>
                <a:t>テスト粒子</a:t>
              </a:r>
              <a:endParaRPr kumimoji="1" lang="ja-JP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8" name="テキスト ボックス 7"/>
          <p:cNvSpPr txBox="1"/>
          <p:nvPr/>
        </p:nvSpPr>
        <p:spPr>
          <a:xfrm>
            <a:off x="232836" y="948723"/>
            <a:ext cx="5482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永年摂動論を使うと４つの巨大惑星の</a:t>
            </a:r>
            <a:endParaRPr kumimoji="1" lang="ja-JP" altLang="en-US" sz="2400" dirty="0"/>
          </a:p>
        </p:txBody>
      </p:sp>
      <p:grpSp>
        <p:nvGrpSpPr>
          <p:cNvPr id="25" name="図形グループ 24"/>
          <p:cNvGrpSpPr/>
          <p:nvPr/>
        </p:nvGrpSpPr>
        <p:grpSpPr>
          <a:xfrm>
            <a:off x="400501" y="1469387"/>
            <a:ext cx="8743499" cy="830997"/>
            <a:chOff x="457200" y="1736068"/>
            <a:chExt cx="8743499" cy="830997"/>
          </a:xfrm>
        </p:grpSpPr>
        <p:sp>
          <p:nvSpPr>
            <p:cNvPr id="9" name="テキスト ボックス 8"/>
            <p:cNvSpPr txBox="1"/>
            <p:nvPr/>
          </p:nvSpPr>
          <p:spPr>
            <a:xfrm>
              <a:off x="3722041" y="1736068"/>
              <a:ext cx="547865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 smtClean="0"/>
                <a:t>それぞれの惑星の</a:t>
              </a:r>
              <a:r>
                <a:rPr kumimoji="1" lang="ja-JP" altLang="en-US" sz="2400" b="1" dirty="0" smtClean="0">
                  <a:solidFill>
                    <a:srgbClr val="31859C"/>
                  </a:solidFill>
                </a:rPr>
                <a:t>質量</a:t>
              </a:r>
              <a:r>
                <a:rPr kumimoji="1" lang="ja-JP" altLang="en-US" sz="2400" dirty="0" smtClean="0"/>
                <a:t>と</a:t>
              </a:r>
              <a:r>
                <a:rPr kumimoji="1" lang="ja-JP" altLang="en-US" sz="2400" b="1" dirty="0" smtClean="0">
                  <a:solidFill>
                    <a:srgbClr val="31859C"/>
                  </a:solidFill>
                </a:rPr>
                <a:t>軌道</a:t>
              </a:r>
              <a:r>
                <a:rPr kumimoji="1" lang="ja-JP" altLang="en-US" sz="2400" b="1" dirty="0">
                  <a:solidFill>
                    <a:srgbClr val="31859C"/>
                  </a:solidFill>
                </a:rPr>
                <a:t>長半径</a:t>
              </a:r>
              <a:r>
                <a:rPr kumimoji="1" lang="ja-JP" altLang="en-US" sz="2400" dirty="0"/>
                <a:t>の</a:t>
              </a:r>
              <a:r>
                <a:rPr kumimoji="1" lang="ja-JP" altLang="en-US" sz="2400" dirty="0" smtClean="0"/>
                <a:t>比のみで一意に決まる（固有振動数）</a:t>
              </a:r>
              <a:endParaRPr kumimoji="1" lang="ja-JP" altLang="en-US" sz="2400" dirty="0"/>
            </a:p>
          </p:txBody>
        </p:sp>
        <p:grpSp>
          <p:nvGrpSpPr>
            <p:cNvPr id="14" name="図形グループ 13"/>
            <p:cNvGrpSpPr/>
            <p:nvPr/>
          </p:nvGrpSpPr>
          <p:grpSpPr>
            <a:xfrm>
              <a:off x="457200" y="1750561"/>
              <a:ext cx="3264843" cy="816504"/>
              <a:chOff x="3285764" y="1048158"/>
              <a:chExt cx="3264843" cy="816504"/>
            </a:xfrm>
          </p:grpSpPr>
          <p:sp>
            <p:nvSpPr>
              <p:cNvPr id="10" name="テキスト ボックス 9"/>
              <p:cNvSpPr txBox="1"/>
              <p:nvPr/>
            </p:nvSpPr>
            <p:spPr>
              <a:xfrm>
                <a:off x="3285764" y="1048158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/>
                  <a:t>「</a:t>
                </a:r>
                <a:r>
                  <a:rPr kumimoji="1" lang="ja-JP" altLang="en-US" sz="2400" b="1" dirty="0">
                    <a:solidFill>
                      <a:srgbClr val="FF0000"/>
                    </a:solidFill>
                  </a:rPr>
                  <a:t>近日点</a:t>
                </a:r>
                <a:r>
                  <a:rPr kumimoji="1" lang="ja-JP" altLang="en-US" sz="2400" dirty="0" smtClean="0"/>
                  <a:t>」</a:t>
                </a:r>
                <a:endParaRPr kumimoji="1" lang="ja-JP" altLang="en-US" sz="2400" dirty="0"/>
              </a:p>
            </p:txBody>
          </p:sp>
          <p:sp>
            <p:nvSpPr>
              <p:cNvPr id="11" name="テキスト ボックス 10"/>
              <p:cNvSpPr txBox="1"/>
              <p:nvPr/>
            </p:nvSpPr>
            <p:spPr>
              <a:xfrm>
                <a:off x="3285764" y="140299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/>
                  <a:t>「</a:t>
                </a:r>
                <a:r>
                  <a:rPr kumimoji="1" lang="ja-JP" altLang="en-US" sz="2400" b="1" dirty="0">
                    <a:solidFill>
                      <a:srgbClr val="FF0000"/>
                    </a:solidFill>
                  </a:rPr>
                  <a:t>昇交点</a:t>
                </a:r>
                <a:r>
                  <a:rPr kumimoji="1" lang="ja-JP" altLang="en-US" sz="2400" dirty="0" smtClean="0"/>
                  <a:t>」</a:t>
                </a:r>
                <a:endParaRPr kumimoji="1" lang="ja-JP" altLang="en-US" sz="2400" dirty="0"/>
              </a:p>
            </p:txBody>
          </p:sp>
          <p:sp>
            <p:nvSpPr>
              <p:cNvPr id="12" name="テキスト ボックス 11"/>
              <p:cNvSpPr txBox="1"/>
              <p:nvPr/>
            </p:nvSpPr>
            <p:spPr>
              <a:xfrm>
                <a:off x="4767129" y="1214023"/>
                <a:ext cx="17834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b="1" dirty="0" smtClean="0">
                    <a:solidFill>
                      <a:srgbClr val="FF0000"/>
                    </a:solidFill>
                  </a:rPr>
                  <a:t>移動速度</a:t>
                </a:r>
                <a:r>
                  <a:rPr kumimoji="1" lang="ja-JP" altLang="en-US" sz="2400" dirty="0" smtClean="0"/>
                  <a:t>は</a:t>
                </a:r>
                <a:endParaRPr kumimoji="1" lang="ja-JP" altLang="en-US" sz="2400" dirty="0"/>
              </a:p>
            </p:txBody>
          </p:sp>
          <p:sp>
            <p:nvSpPr>
              <p:cNvPr id="13" name="左中かっこ 12"/>
              <p:cNvSpPr/>
              <p:nvPr/>
            </p:nvSpPr>
            <p:spPr>
              <a:xfrm>
                <a:off x="3367872" y="1082177"/>
                <a:ext cx="169063" cy="736463"/>
              </a:xfrm>
              <a:prstGeom prst="leftBrace">
                <a:avLst>
                  <a:gd name="adj1" fmla="val 47950"/>
                  <a:gd name="adj2" fmla="val 50000"/>
                </a:avLst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</p:grpSp>
      <p:grpSp>
        <p:nvGrpSpPr>
          <p:cNvPr id="24" name="図形グループ 23"/>
          <p:cNvGrpSpPr/>
          <p:nvPr/>
        </p:nvGrpSpPr>
        <p:grpSpPr>
          <a:xfrm>
            <a:off x="6119589" y="976941"/>
            <a:ext cx="2534287" cy="417258"/>
            <a:chOff x="5658474" y="951492"/>
            <a:chExt cx="2534287" cy="417258"/>
          </a:xfrm>
        </p:grpSpPr>
        <p:sp>
          <p:nvSpPr>
            <p:cNvPr id="21" name="角丸四角形 20"/>
            <p:cNvSpPr/>
            <p:nvPr/>
          </p:nvSpPr>
          <p:spPr>
            <a:xfrm>
              <a:off x="5658474" y="951492"/>
              <a:ext cx="2534287" cy="417258"/>
            </a:xfrm>
            <a:prstGeom prst="roundRect">
              <a:avLst>
                <a:gd name="adj" fmla="val 33819"/>
              </a:avLst>
            </a:prstGeom>
            <a:noFill/>
            <a:ln w="38100">
              <a:solidFill>
                <a:srgbClr val="31859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23" name="図 22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8773" y="986089"/>
              <a:ext cx="2311748" cy="347185"/>
            </a:xfrm>
            <a:prstGeom prst="rect">
              <a:avLst/>
            </a:prstGeom>
          </p:spPr>
        </p:pic>
      </p:grpSp>
      <p:sp>
        <p:nvSpPr>
          <p:cNvPr id="5" name="テキスト ボックス 4"/>
          <p:cNvSpPr txBox="1"/>
          <p:nvPr/>
        </p:nvSpPr>
        <p:spPr>
          <a:xfrm>
            <a:off x="5223134" y="3809927"/>
            <a:ext cx="3865161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惑星の固有振動数と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テスト粒子の固有振動数が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一致する</a:t>
            </a:r>
            <a:r>
              <a:rPr kumimoji="1" lang="ja-JP" altLang="en-US" sz="2400" b="1" dirty="0" smtClean="0">
                <a:solidFill>
                  <a:srgbClr val="31859C"/>
                </a:solidFill>
              </a:rPr>
              <a:t>交点</a:t>
            </a:r>
            <a:endParaRPr kumimoji="1" lang="en-US" altLang="ja-JP" sz="2400" b="1" dirty="0" smtClean="0">
              <a:solidFill>
                <a:srgbClr val="31859C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468932" y="2533551"/>
            <a:ext cx="2505814" cy="369332"/>
          </a:xfrm>
          <a:prstGeom prst="rect">
            <a:avLst/>
          </a:prstGeom>
          <a:noFill/>
          <a:ln>
            <a:solidFill>
              <a:srgbClr val="31859C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実線：近日点移動速度</a:t>
            </a:r>
            <a:endParaRPr kumimoji="1"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468932" y="3043742"/>
            <a:ext cx="2505814" cy="369332"/>
          </a:xfrm>
          <a:prstGeom prst="rect">
            <a:avLst/>
          </a:prstGeom>
          <a:noFill/>
          <a:ln>
            <a:solidFill>
              <a:srgbClr val="31859C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破線：昇交点移動速度</a:t>
            </a:r>
            <a:endParaRPr kumimoji="1" lang="ja-JP" altLang="en-US" dirty="0"/>
          </a:p>
        </p:txBody>
      </p:sp>
      <p:sp>
        <p:nvSpPr>
          <p:cNvPr id="31" name="右矢印 30"/>
          <p:cNvSpPr/>
          <p:nvPr/>
        </p:nvSpPr>
        <p:spPr>
          <a:xfrm>
            <a:off x="5605027" y="5250660"/>
            <a:ext cx="507336" cy="272153"/>
          </a:xfrm>
          <a:prstGeom prst="rightArrow">
            <a:avLst>
              <a:gd name="adj1" fmla="val 16732"/>
              <a:gd name="adj2" fmla="val 80881"/>
            </a:avLst>
          </a:prstGeom>
          <a:solidFill>
            <a:schemeClr val="bg1"/>
          </a:solidFill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6484613" y="5148738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永年共鳴の位置</a:t>
            </a:r>
            <a:endParaRPr kumimoji="1" lang="ja-JP" altLang="en-US" sz="2400" dirty="0"/>
          </a:p>
        </p:txBody>
      </p:sp>
      <p:sp>
        <p:nvSpPr>
          <p:cNvPr id="34" name="角丸四角形 33"/>
          <p:cNvSpPr/>
          <p:nvPr/>
        </p:nvSpPr>
        <p:spPr>
          <a:xfrm>
            <a:off x="6393055" y="5179635"/>
            <a:ext cx="2534287" cy="430768"/>
          </a:xfrm>
          <a:prstGeom prst="roundRect">
            <a:avLst>
              <a:gd name="adj" fmla="val 33819"/>
            </a:avLst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1669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観測：直径</a:t>
            </a:r>
            <a:r>
              <a:rPr kumimoji="1" lang="en-US" altLang="ja-JP" dirty="0" smtClean="0"/>
              <a:t>50km</a:t>
            </a:r>
            <a:r>
              <a:rPr kumimoji="1" lang="ja-JP" altLang="en-US" dirty="0" smtClean="0"/>
              <a:t>以上の理由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33</a:t>
            </a:fld>
            <a:endParaRPr 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902921" y="6191996"/>
            <a:ext cx="424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+mn-ea"/>
              </a:rPr>
              <a:t>O’Brien, D. P. &amp; Greenberg, R. 2005</a:t>
            </a:r>
            <a:endParaRPr kumimoji="1" lang="ja-JP" altLang="en-US" dirty="0">
              <a:latin typeface="+mn-ea"/>
            </a:endParaRPr>
          </a:p>
        </p:txBody>
      </p:sp>
      <p:pic>
        <p:nvPicPr>
          <p:cNvPr id="7" name="図 6" descr="Colisional_Lifetim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39157"/>
            <a:ext cx="6609227" cy="4574405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3578310" y="5507395"/>
            <a:ext cx="123056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+mn-ea"/>
              </a:rPr>
              <a:t>直径</a:t>
            </a:r>
            <a:r>
              <a:rPr kumimoji="1" lang="en-US" altLang="ja-JP" dirty="0" smtClean="0">
                <a:latin typeface="+mn-ea"/>
              </a:rPr>
              <a:t> [km]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 rot="16200000">
            <a:off x="-1067992" y="3386509"/>
            <a:ext cx="3627300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破壊されずに生き残る</a:t>
            </a:r>
            <a:r>
              <a:rPr kumimoji="1" lang="ja-JP" altLang="en-US" dirty="0" smtClean="0">
                <a:latin typeface="+mn-ea"/>
              </a:rPr>
              <a:t>時間</a:t>
            </a:r>
            <a:r>
              <a:rPr kumimoji="1" lang="en-US" altLang="ja-JP" dirty="0" smtClean="0">
                <a:latin typeface="+mn-ea"/>
              </a:rPr>
              <a:t> [</a:t>
            </a:r>
            <a:r>
              <a:rPr kumimoji="1" lang="en-US" altLang="ja-JP" dirty="0" err="1" smtClean="0">
                <a:latin typeface="+mn-ea"/>
              </a:rPr>
              <a:t>Myr</a:t>
            </a:r>
            <a:r>
              <a:rPr kumimoji="1" lang="en-US" altLang="ja-JP" dirty="0" smtClean="0">
                <a:latin typeface="+mn-ea"/>
              </a:rPr>
              <a:t>]</a:t>
            </a:r>
            <a:endParaRPr kumimoji="1" lang="ja-JP" altLang="en-US" dirty="0">
              <a:latin typeface="+mn-ea"/>
            </a:endParaRPr>
          </a:p>
        </p:txBody>
      </p:sp>
      <p:cxnSp>
        <p:nvCxnSpPr>
          <p:cNvPr id="11" name="直線コネクタ 10"/>
          <p:cNvCxnSpPr/>
          <p:nvPr/>
        </p:nvCxnSpPr>
        <p:spPr>
          <a:xfrm>
            <a:off x="1826135" y="2960406"/>
            <a:ext cx="387624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/>
        </p:nvCxnSpPr>
        <p:spPr>
          <a:xfrm>
            <a:off x="5682063" y="2950246"/>
            <a:ext cx="0" cy="2255682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3153478" y="2531520"/>
            <a:ext cx="1101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+mn-ea"/>
              </a:rPr>
              <a:t>100</a:t>
            </a:r>
            <a:r>
              <a:rPr kumimoji="1" lang="ja-JP" altLang="en-US" dirty="0" smtClean="0">
                <a:latin typeface="+mn-ea"/>
              </a:rPr>
              <a:t>億年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714510" y="3790772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+mn-ea"/>
              </a:rPr>
              <a:t>50km</a:t>
            </a:r>
            <a:endParaRPr kumimoji="1" lang="ja-JP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33282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観測：直径と絶対等級の関係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34</a:t>
            </a:fld>
            <a:endParaRPr 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57200" y="1146315"/>
            <a:ext cx="754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入射光に対する反射光の比のことをアルベドと呼ぶ．</a:t>
            </a:r>
            <a:endParaRPr kumimoji="1" lang="ja-JP" altLang="en-US" sz="2400" dirty="0">
              <a:latin typeface="+mn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57200" y="1734759"/>
            <a:ext cx="83308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太陽系の惑星や小天体の絶対等級</a:t>
            </a:r>
            <a:r>
              <a:rPr kumimoji="1" lang="en-US" altLang="ja-JP" sz="2400" dirty="0" smtClean="0">
                <a:latin typeface="+mn-ea"/>
              </a:rPr>
              <a:t>H</a:t>
            </a:r>
            <a:r>
              <a:rPr kumimoji="1" lang="ja-JP" altLang="en-US" sz="2400" dirty="0" smtClean="0"/>
              <a:t>，アルベド</a:t>
            </a:r>
            <a:r>
              <a:rPr kumimoji="1" lang="en-US" altLang="ja-JP" sz="2400" dirty="0" smtClean="0">
                <a:latin typeface="+mn-ea"/>
              </a:rPr>
              <a:t>A</a:t>
            </a:r>
            <a:r>
              <a:rPr kumimoji="1" lang="ja-JP" altLang="en-US" sz="2400" dirty="0" smtClean="0">
                <a:latin typeface="+mn-ea"/>
              </a:rPr>
              <a:t>，小天体の</a:t>
            </a:r>
            <a:endParaRPr kumimoji="1" lang="en-US" altLang="ja-JP" sz="2400" dirty="0" smtClean="0">
              <a:latin typeface="+mn-ea"/>
            </a:endParaRPr>
          </a:p>
          <a:p>
            <a:r>
              <a:rPr kumimoji="1" lang="ja-JP" altLang="en-US" sz="2400" dirty="0" smtClean="0">
                <a:latin typeface="+mn-ea"/>
              </a:rPr>
              <a:t>直径</a:t>
            </a:r>
            <a:r>
              <a:rPr kumimoji="1" lang="en-US" altLang="ja-JP" sz="2400" dirty="0" smtClean="0">
                <a:latin typeface="+mn-ea"/>
              </a:rPr>
              <a:t>D</a:t>
            </a:r>
            <a:r>
              <a:rPr kumimoji="1" lang="ja-JP" altLang="en-US" sz="2400" dirty="0" smtClean="0"/>
              <a:t>の関係は次のようになる．</a:t>
            </a:r>
            <a:endParaRPr kumimoji="1" lang="ja-JP" altLang="en-US" sz="24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57200" y="4103856"/>
            <a:ext cx="80018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+mn-ea"/>
              </a:rPr>
              <a:t>「</a:t>
            </a:r>
            <a:r>
              <a:rPr kumimoji="1" lang="en-US" altLang="ja-JP" sz="2400" dirty="0" smtClean="0">
                <a:latin typeface="+mn-ea"/>
              </a:rPr>
              <a:t>IAU Minor Planet Center</a:t>
            </a:r>
            <a:r>
              <a:rPr kumimoji="1" lang="ja-JP" altLang="en-US" sz="2400" dirty="0" smtClean="0">
                <a:latin typeface="+mn-ea"/>
              </a:rPr>
              <a:t>」</a:t>
            </a:r>
            <a:r>
              <a:rPr kumimoji="1" lang="en-US" altLang="ja-JP" sz="2400" dirty="0" smtClean="0">
                <a:latin typeface="+mn-ea"/>
              </a:rPr>
              <a:t> </a:t>
            </a:r>
            <a:r>
              <a:rPr kumimoji="1" lang="ja-JP" altLang="en-US" sz="2400" dirty="0" smtClean="0"/>
              <a:t>には，これら３つのうち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絶対等級しかデータがない．</a:t>
            </a:r>
            <a:endParaRPr kumimoji="1" lang="ja-JP" altLang="en-US" sz="2400" dirty="0"/>
          </a:p>
        </p:txBody>
      </p:sp>
      <p:pic>
        <p:nvPicPr>
          <p:cNvPr id="11" name="図 1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16" y="2931933"/>
            <a:ext cx="4773931" cy="791210"/>
          </a:xfrm>
          <a:prstGeom prst="rect">
            <a:avLst/>
          </a:prstGeom>
        </p:spPr>
      </p:pic>
      <p:grpSp>
        <p:nvGrpSpPr>
          <p:cNvPr id="20" name="図形グループ 19"/>
          <p:cNvGrpSpPr/>
          <p:nvPr/>
        </p:nvGrpSpPr>
        <p:grpSpPr>
          <a:xfrm>
            <a:off x="5738935" y="2884500"/>
            <a:ext cx="3436328" cy="369332"/>
            <a:chOff x="5785827" y="2562850"/>
            <a:chExt cx="3436328" cy="369332"/>
          </a:xfrm>
        </p:grpSpPr>
        <p:sp>
          <p:nvSpPr>
            <p:cNvPr id="16" name="テキスト ボックス 15"/>
            <p:cNvSpPr txBox="1"/>
            <p:nvPr/>
          </p:nvSpPr>
          <p:spPr>
            <a:xfrm>
              <a:off x="7408838" y="2562850"/>
              <a:ext cx="1813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：太陽の視等級</a:t>
              </a:r>
              <a:endParaRPr kumimoji="1" lang="ja-JP" altLang="en-US" dirty="0"/>
            </a:p>
          </p:txBody>
        </p:sp>
        <p:pic>
          <p:nvPicPr>
            <p:cNvPr id="17" name="図 16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5827" y="2638812"/>
              <a:ext cx="1733550" cy="293370"/>
            </a:xfrm>
            <a:prstGeom prst="rect">
              <a:avLst/>
            </a:prstGeom>
          </p:spPr>
        </p:pic>
      </p:grpSp>
      <p:grpSp>
        <p:nvGrpSpPr>
          <p:cNvPr id="19" name="図形グループ 18"/>
          <p:cNvGrpSpPr/>
          <p:nvPr/>
        </p:nvGrpSpPr>
        <p:grpSpPr>
          <a:xfrm>
            <a:off x="457200" y="5081376"/>
            <a:ext cx="7925554" cy="1200328"/>
            <a:chOff x="457200" y="5081375"/>
            <a:chExt cx="7925553" cy="1200328"/>
          </a:xfrm>
        </p:grpSpPr>
        <p:sp>
          <p:nvSpPr>
            <p:cNvPr id="12" name="テキスト ボックス 11"/>
            <p:cNvSpPr txBox="1"/>
            <p:nvPr/>
          </p:nvSpPr>
          <p:spPr>
            <a:xfrm>
              <a:off x="457200" y="5081375"/>
              <a:ext cx="7925553" cy="1200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>
                  <a:latin typeface="+mn-ea"/>
                </a:rPr>
                <a:t>本研究では，アルベドを</a:t>
              </a:r>
              <a:r>
                <a:rPr kumimoji="1" lang="en-US" altLang="ja-JP" sz="2400" dirty="0" smtClean="0">
                  <a:latin typeface="+mn-ea"/>
                </a:rPr>
                <a:t>0.09</a:t>
              </a:r>
              <a:r>
                <a:rPr kumimoji="1" lang="ja-JP" altLang="en-US" sz="2400" dirty="0" smtClean="0">
                  <a:latin typeface="+mn-ea"/>
                </a:rPr>
                <a:t>（彗星に多い）と仮定し，</a:t>
              </a:r>
              <a:endParaRPr kumimoji="1" lang="en-US" altLang="ja-JP" sz="2400" dirty="0">
                <a:latin typeface="+mn-ea"/>
              </a:endParaRPr>
            </a:p>
            <a:p>
              <a:r>
                <a:rPr kumimoji="1" lang="ja-JP" altLang="en-US" sz="2400" dirty="0" smtClean="0">
                  <a:latin typeface="+mn-ea"/>
                </a:rPr>
                <a:t>直径</a:t>
              </a:r>
              <a:r>
                <a:rPr kumimoji="1" lang="en-US" altLang="ja-JP" sz="2400" dirty="0" smtClean="0">
                  <a:latin typeface="+mn-ea"/>
                </a:rPr>
                <a:t>50km</a:t>
              </a:r>
              <a:r>
                <a:rPr kumimoji="1" lang="ja-JP" altLang="en-US" sz="2400" dirty="0" smtClean="0">
                  <a:latin typeface="+mn-ea"/>
                </a:rPr>
                <a:t>以上となる絶対等級を</a:t>
              </a:r>
              <a:r>
                <a:rPr kumimoji="1" lang="ja-JP" altLang="ja-JP" sz="2400" dirty="0">
                  <a:latin typeface="+mn-ea"/>
                </a:rPr>
                <a:t>　</a:t>
              </a:r>
              <a:r>
                <a:rPr kumimoji="1" lang="ja-JP" altLang="en-US" sz="2400" dirty="0" smtClean="0">
                  <a:latin typeface="+mn-ea"/>
                </a:rPr>
                <a:t>　　　と見積もって</a:t>
              </a:r>
              <a:endParaRPr kumimoji="1" lang="en-US" altLang="ja-JP" sz="2400" dirty="0" smtClean="0">
                <a:latin typeface="+mn-ea"/>
              </a:endParaRPr>
            </a:p>
            <a:p>
              <a:r>
                <a:rPr kumimoji="1" lang="ja-JP" altLang="en-US" sz="2400" dirty="0" smtClean="0">
                  <a:latin typeface="+mn-ea"/>
                </a:rPr>
                <a:t>観測データをプロットしている．</a:t>
              </a:r>
              <a:endParaRPr kumimoji="1" lang="en-US" altLang="ja-JP" sz="2400" dirty="0" smtClean="0">
                <a:latin typeface="+mn-ea"/>
              </a:endParaRPr>
            </a:p>
          </p:txBody>
        </p:sp>
        <p:pic>
          <p:nvPicPr>
            <p:cNvPr id="18" name="図 17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904" y="5572858"/>
              <a:ext cx="1120140" cy="2400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8685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ケプラー方程式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35</a:t>
            </a:fld>
            <a:endParaRPr lang="en-US"/>
          </a:p>
        </p:txBody>
      </p:sp>
      <p:pic>
        <p:nvPicPr>
          <p:cNvPr id="6" name="図 5" descr="sec2_7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08" r="5488"/>
          <a:stretch/>
        </p:blipFill>
        <p:spPr>
          <a:xfrm>
            <a:off x="457200" y="3307549"/>
            <a:ext cx="3396827" cy="3074045"/>
          </a:xfrm>
          <a:prstGeom prst="rect">
            <a:avLst/>
          </a:prstGeom>
        </p:spPr>
      </p:pic>
      <p:pic>
        <p:nvPicPr>
          <p:cNvPr id="3" name="図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937" y="4282566"/>
            <a:ext cx="2621280" cy="264160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57200" y="1146597"/>
            <a:ext cx="6946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任意の時間における天体の位置を決定するには，</a:t>
            </a:r>
            <a:endParaRPr kumimoji="1" lang="ja-JP" altLang="en-US"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52298" y="1619247"/>
            <a:ext cx="5352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en-US" altLang="ja-JP" sz="2400" dirty="0" smtClean="0">
                <a:latin typeface="+mn-ea"/>
              </a:rPr>
              <a:t>(1)</a:t>
            </a:r>
            <a:r>
              <a:rPr kumimoji="1" lang="ja-JP" altLang="en-US" sz="2400" dirty="0" smtClean="0">
                <a:latin typeface="+mn-ea"/>
              </a:rPr>
              <a:t>から平均近点離角</a:t>
            </a:r>
            <a:r>
              <a:rPr kumimoji="1" lang="ja-JP" altLang="ja-JP" sz="2400" dirty="0" smtClean="0">
                <a:latin typeface="+mn-ea"/>
              </a:rPr>
              <a:t>　</a:t>
            </a:r>
            <a:r>
              <a:rPr kumimoji="1" lang="ja-JP" altLang="en-US" sz="2400" dirty="0" smtClean="0">
                <a:latin typeface="+mn-ea"/>
              </a:rPr>
              <a:t>　を求める</a:t>
            </a:r>
            <a:endParaRPr kumimoji="1" lang="ja-JP" altLang="en-US" sz="2400" dirty="0">
              <a:latin typeface="+mn-ea"/>
            </a:endParaRPr>
          </a:p>
        </p:txBody>
      </p:sp>
      <p:pic>
        <p:nvPicPr>
          <p:cNvPr id="9" name="図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380" y="3645349"/>
            <a:ext cx="2123440" cy="375920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852298" y="2235051"/>
            <a:ext cx="7507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kumimoji="1" lang="ja-JP" altLang="en-US" sz="2400" dirty="0" smtClean="0">
                <a:latin typeface="+mn-ea"/>
              </a:rPr>
              <a:t>ケプラー方程式</a:t>
            </a:r>
            <a:r>
              <a:rPr kumimoji="1" lang="en-US" altLang="ja-JP" sz="2400" dirty="0" smtClean="0">
                <a:latin typeface="+mn-ea"/>
              </a:rPr>
              <a:t>(2)</a:t>
            </a:r>
            <a:r>
              <a:rPr kumimoji="1" lang="ja-JP" altLang="en-US" sz="2400" dirty="0" smtClean="0">
                <a:latin typeface="+mn-ea"/>
              </a:rPr>
              <a:t>から離心近点離角</a:t>
            </a:r>
            <a:r>
              <a:rPr kumimoji="1" lang="ja-JP" altLang="ja-JP" sz="2400" dirty="0">
                <a:latin typeface="+mn-ea"/>
              </a:rPr>
              <a:t>　</a:t>
            </a:r>
            <a:r>
              <a:rPr kumimoji="1" lang="ja-JP" altLang="en-US" sz="2400" dirty="0" smtClean="0">
                <a:latin typeface="+mn-ea"/>
              </a:rPr>
              <a:t>　を求める</a:t>
            </a:r>
            <a:endParaRPr kumimoji="1" lang="ja-JP" altLang="en-US" sz="2400" dirty="0">
              <a:latin typeface="+mn-ea"/>
            </a:endParaRPr>
          </a:p>
        </p:txBody>
      </p:sp>
      <p:pic>
        <p:nvPicPr>
          <p:cNvPr id="11" name="図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679" y="5362471"/>
            <a:ext cx="2987040" cy="762000"/>
          </a:xfrm>
          <a:prstGeom prst="rect">
            <a:avLst/>
          </a:prstGeom>
        </p:spPr>
      </p:pic>
      <p:pic>
        <p:nvPicPr>
          <p:cNvPr id="12" name="図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719" y="4854027"/>
            <a:ext cx="2794000" cy="375920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852298" y="2885228"/>
            <a:ext cx="7083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kumimoji="1" lang="en-US" altLang="ja-JP" sz="2400" dirty="0" smtClean="0">
                <a:latin typeface="+mn-ea"/>
              </a:rPr>
              <a:t>(3),(4)</a:t>
            </a:r>
            <a:r>
              <a:rPr kumimoji="1" lang="ja-JP" altLang="en-US" sz="2400" dirty="0" smtClean="0">
                <a:latin typeface="+mn-ea"/>
              </a:rPr>
              <a:t>から軌道半径</a:t>
            </a:r>
            <a:r>
              <a:rPr kumimoji="1" lang="ja-JP" altLang="ja-JP" sz="2400" dirty="0">
                <a:latin typeface="+mn-ea"/>
              </a:rPr>
              <a:t>　</a:t>
            </a:r>
            <a:r>
              <a:rPr kumimoji="1" lang="ja-JP" altLang="en-US" sz="2400" dirty="0" smtClean="0">
                <a:latin typeface="+mn-ea"/>
              </a:rPr>
              <a:t>，真近点離角</a:t>
            </a:r>
            <a:r>
              <a:rPr kumimoji="1" lang="ja-JP" altLang="ja-JP" sz="2400" dirty="0">
                <a:latin typeface="+mn-ea"/>
              </a:rPr>
              <a:t>　</a:t>
            </a:r>
            <a:r>
              <a:rPr kumimoji="1" lang="ja-JP" altLang="en-US" sz="2400" dirty="0" smtClean="0">
                <a:latin typeface="+mn-ea"/>
              </a:rPr>
              <a:t>を求める</a:t>
            </a:r>
            <a:endParaRPr kumimoji="1" lang="ja-JP" altLang="en-US" sz="2400" dirty="0">
              <a:latin typeface="+mn-ea"/>
            </a:endParaRPr>
          </a:p>
        </p:txBody>
      </p:sp>
      <p:pic>
        <p:nvPicPr>
          <p:cNvPr id="16" name="図 1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360" y="3645349"/>
            <a:ext cx="894080" cy="375920"/>
          </a:xfrm>
          <a:prstGeom prst="rect">
            <a:avLst/>
          </a:prstGeom>
        </p:spPr>
      </p:pic>
      <p:pic>
        <p:nvPicPr>
          <p:cNvPr id="17" name="図 1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360" y="4255236"/>
            <a:ext cx="894080" cy="375920"/>
          </a:xfrm>
          <a:prstGeom prst="rect">
            <a:avLst/>
          </a:prstGeom>
        </p:spPr>
      </p:pic>
      <p:pic>
        <p:nvPicPr>
          <p:cNvPr id="18" name="図 17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360" y="4854027"/>
            <a:ext cx="894080" cy="375920"/>
          </a:xfrm>
          <a:prstGeom prst="rect">
            <a:avLst/>
          </a:prstGeom>
        </p:spPr>
      </p:pic>
      <p:pic>
        <p:nvPicPr>
          <p:cNvPr id="19" name="図 18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360" y="5544331"/>
            <a:ext cx="894080" cy="375920"/>
          </a:xfrm>
          <a:prstGeom prst="rect">
            <a:avLst/>
          </a:prstGeom>
        </p:spPr>
      </p:pic>
      <p:pic>
        <p:nvPicPr>
          <p:cNvPr id="20" name="図 19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589" y="1765214"/>
            <a:ext cx="205740" cy="182880"/>
          </a:xfrm>
          <a:prstGeom prst="rect">
            <a:avLst/>
          </a:prstGeom>
        </p:spPr>
      </p:pic>
      <p:pic>
        <p:nvPicPr>
          <p:cNvPr id="21" name="図 20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647" y="1709335"/>
            <a:ext cx="375920" cy="254000"/>
          </a:xfrm>
          <a:prstGeom prst="rect">
            <a:avLst/>
          </a:prstGeom>
        </p:spPr>
      </p:pic>
      <p:pic>
        <p:nvPicPr>
          <p:cNvPr id="22" name="図 21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361283"/>
            <a:ext cx="274320" cy="254000"/>
          </a:xfrm>
          <a:prstGeom prst="rect">
            <a:avLst/>
          </a:prstGeom>
        </p:spPr>
      </p:pic>
      <p:pic>
        <p:nvPicPr>
          <p:cNvPr id="23" name="図 22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757" y="3039155"/>
            <a:ext cx="182880" cy="194310"/>
          </a:xfrm>
          <a:prstGeom prst="rect">
            <a:avLst/>
          </a:prstGeom>
        </p:spPr>
      </p:pic>
      <p:pic>
        <p:nvPicPr>
          <p:cNvPr id="24" name="図 23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875" y="2962108"/>
            <a:ext cx="193040" cy="345440"/>
          </a:xfrm>
          <a:prstGeom prst="rect">
            <a:avLst/>
          </a:prstGeom>
        </p:spPr>
      </p:pic>
      <p:sp>
        <p:nvSpPr>
          <p:cNvPr id="25" name="テキスト ボックス 24"/>
          <p:cNvSpPr txBox="1"/>
          <p:nvPr/>
        </p:nvSpPr>
        <p:spPr>
          <a:xfrm>
            <a:off x="6440810" y="1619247"/>
            <a:ext cx="2752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：近日点通過時刻</a:t>
            </a:r>
            <a:endParaRPr kumimoji="1" lang="ja-JP" altLang="en-US" sz="2400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3017496" y="6192373"/>
            <a:ext cx="5875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+mn-ea"/>
              </a:rPr>
              <a:t>Murray &amp; Dermott 1999, Solar System Dynamics</a:t>
            </a:r>
            <a:endParaRPr kumimoji="1" lang="ja-JP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82852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軌道面と基準面の位置関係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36</a:t>
            </a:fld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grpSp>
        <p:nvGrpSpPr>
          <p:cNvPr id="29" name="図形グループ 28"/>
          <p:cNvGrpSpPr/>
          <p:nvPr/>
        </p:nvGrpSpPr>
        <p:grpSpPr>
          <a:xfrm>
            <a:off x="558476" y="1594857"/>
            <a:ext cx="7997741" cy="4715374"/>
            <a:chOff x="558476" y="1594856"/>
            <a:chExt cx="7997741" cy="4715374"/>
          </a:xfrm>
        </p:grpSpPr>
        <p:grpSp>
          <p:nvGrpSpPr>
            <p:cNvPr id="11" name="図形グループ 10"/>
            <p:cNvGrpSpPr/>
            <p:nvPr/>
          </p:nvGrpSpPr>
          <p:grpSpPr>
            <a:xfrm>
              <a:off x="558476" y="1594856"/>
              <a:ext cx="7997741" cy="4715374"/>
              <a:chOff x="574610" y="1594856"/>
              <a:chExt cx="7997741" cy="4715374"/>
            </a:xfrm>
          </p:grpSpPr>
          <p:pic>
            <p:nvPicPr>
              <p:cNvPr id="6" name="図 5" descr="ellipse2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7008" y="1594856"/>
                <a:ext cx="4005343" cy="2365332"/>
              </a:xfrm>
              <a:prstGeom prst="rect">
                <a:avLst/>
              </a:prstGeom>
            </p:spPr>
          </p:pic>
          <p:pic>
            <p:nvPicPr>
              <p:cNvPr id="7" name="図 6" descr="ellipse3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4610" y="3952543"/>
                <a:ext cx="3992398" cy="2357687"/>
              </a:xfrm>
              <a:prstGeom prst="rect">
                <a:avLst/>
              </a:prstGeom>
            </p:spPr>
          </p:pic>
          <p:pic>
            <p:nvPicPr>
              <p:cNvPr id="8" name="図 7" descr="ellipse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4610" y="1602501"/>
                <a:ext cx="3992397" cy="2357687"/>
              </a:xfrm>
              <a:prstGeom prst="rect">
                <a:avLst/>
              </a:prstGeom>
            </p:spPr>
          </p:pic>
          <p:pic>
            <p:nvPicPr>
              <p:cNvPr id="10" name="図 9" descr="ellipse4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7009" y="3952543"/>
                <a:ext cx="3992398" cy="2357687"/>
              </a:xfrm>
              <a:prstGeom prst="rect">
                <a:avLst/>
              </a:prstGeom>
            </p:spPr>
          </p:pic>
        </p:grpSp>
        <p:pic>
          <p:nvPicPr>
            <p:cNvPr id="5" name="図 4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4196" y="3003153"/>
              <a:ext cx="195580" cy="151130"/>
            </a:xfrm>
            <a:prstGeom prst="rect">
              <a:avLst/>
            </a:prstGeom>
          </p:spPr>
        </p:pic>
        <p:sp>
          <p:nvSpPr>
            <p:cNvPr id="12" name="円弧 11"/>
            <p:cNvSpPr/>
            <p:nvPr/>
          </p:nvSpPr>
          <p:spPr>
            <a:xfrm rot="9268570">
              <a:off x="6341284" y="2490148"/>
              <a:ext cx="520943" cy="436068"/>
            </a:xfrm>
            <a:prstGeom prst="arc">
              <a:avLst>
                <a:gd name="adj1" fmla="val 17219248"/>
                <a:gd name="adj2" fmla="val 19843702"/>
              </a:avLst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15" name="図 14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6994" y="5393459"/>
              <a:ext cx="213360" cy="240030"/>
            </a:xfrm>
            <a:prstGeom prst="rect">
              <a:avLst/>
            </a:prstGeom>
          </p:spPr>
        </p:pic>
        <p:sp>
          <p:nvSpPr>
            <p:cNvPr id="16" name="円弧 15"/>
            <p:cNvSpPr/>
            <p:nvPr/>
          </p:nvSpPr>
          <p:spPr>
            <a:xfrm rot="8868871">
              <a:off x="6415945" y="4991016"/>
              <a:ext cx="322302" cy="288748"/>
            </a:xfrm>
            <a:prstGeom prst="arc">
              <a:avLst>
                <a:gd name="adj1" fmla="val 14277654"/>
                <a:gd name="adj2" fmla="val 20992855"/>
              </a:avLst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24" name="図 23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9079" y="5544705"/>
              <a:ext cx="151130" cy="222250"/>
            </a:xfrm>
            <a:prstGeom prst="rect">
              <a:avLst/>
            </a:prstGeom>
          </p:spPr>
        </p:pic>
        <p:sp>
          <p:nvSpPr>
            <p:cNvPr id="25" name="円弧 24"/>
            <p:cNvSpPr/>
            <p:nvPr/>
          </p:nvSpPr>
          <p:spPr>
            <a:xfrm rot="3180163">
              <a:off x="1862815" y="5529842"/>
              <a:ext cx="591559" cy="578771"/>
            </a:xfrm>
            <a:prstGeom prst="arc">
              <a:avLst>
                <a:gd name="adj1" fmla="val 16200000"/>
                <a:gd name="adj2" fmla="val 18607047"/>
              </a:avLst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28" name="図形グループ 27"/>
          <p:cNvGrpSpPr/>
          <p:nvPr/>
        </p:nvGrpSpPr>
        <p:grpSpPr>
          <a:xfrm>
            <a:off x="4949324" y="3787338"/>
            <a:ext cx="3659976" cy="369332"/>
            <a:chOff x="4949324" y="3787340"/>
            <a:chExt cx="3659976" cy="369332"/>
          </a:xfrm>
        </p:grpSpPr>
        <p:sp>
          <p:nvSpPr>
            <p:cNvPr id="18" name="テキスト ボックス 17"/>
            <p:cNvSpPr txBox="1"/>
            <p:nvPr/>
          </p:nvSpPr>
          <p:spPr>
            <a:xfrm>
              <a:off x="4949324" y="3787340"/>
              <a:ext cx="36599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+mj-ea"/>
                <a:buAutoNum type="circleNumDbPlain" startAt="4"/>
              </a:pPr>
              <a:r>
                <a:rPr kumimoji="1" lang="ja-JP" altLang="en-US" dirty="0" smtClean="0">
                  <a:latin typeface="+mn-ea"/>
                </a:rPr>
                <a:t>基準座標の</a:t>
              </a:r>
              <a:r>
                <a:rPr kumimoji="1" lang="en-US" altLang="ja-JP" dirty="0" smtClean="0">
                  <a:latin typeface="+mn-ea"/>
                </a:rPr>
                <a:t>z</a:t>
              </a:r>
              <a:r>
                <a:rPr kumimoji="1" lang="ja-JP" altLang="en-US" dirty="0" smtClean="0">
                  <a:latin typeface="+mn-ea"/>
                </a:rPr>
                <a:t>軸まわりに　回転</a:t>
              </a:r>
              <a:endParaRPr kumimoji="1" lang="ja-JP" altLang="en-US" dirty="0">
                <a:latin typeface="+mn-ea"/>
              </a:endParaRPr>
            </a:p>
          </p:txBody>
        </p:sp>
        <p:pic>
          <p:nvPicPr>
            <p:cNvPr id="17" name="図 16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130" y="3838601"/>
              <a:ext cx="213360" cy="240030"/>
            </a:xfrm>
            <a:prstGeom prst="rect">
              <a:avLst/>
            </a:prstGeom>
          </p:spPr>
        </p:pic>
      </p:grpSp>
      <p:grpSp>
        <p:nvGrpSpPr>
          <p:cNvPr id="27" name="図形グループ 26"/>
          <p:cNvGrpSpPr/>
          <p:nvPr/>
        </p:nvGrpSpPr>
        <p:grpSpPr>
          <a:xfrm>
            <a:off x="940348" y="3775522"/>
            <a:ext cx="3672800" cy="369332"/>
            <a:chOff x="940348" y="3775522"/>
            <a:chExt cx="3672800" cy="369331"/>
          </a:xfrm>
        </p:grpSpPr>
        <p:sp>
          <p:nvSpPr>
            <p:cNvPr id="22" name="テキスト ボックス 21"/>
            <p:cNvSpPr txBox="1"/>
            <p:nvPr/>
          </p:nvSpPr>
          <p:spPr>
            <a:xfrm>
              <a:off x="940348" y="3775522"/>
              <a:ext cx="367280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+mj-ea"/>
                <a:buAutoNum type="circleNumDbPlain" startAt="3"/>
              </a:pPr>
              <a:r>
                <a:rPr kumimoji="1" lang="ja-JP" altLang="en-US" dirty="0" smtClean="0">
                  <a:latin typeface="+mn-ea"/>
                </a:rPr>
                <a:t>基準座標の</a:t>
              </a:r>
              <a:r>
                <a:rPr kumimoji="1" lang="en-US" altLang="ja-JP" dirty="0">
                  <a:latin typeface="+mn-ea"/>
                </a:rPr>
                <a:t>x</a:t>
              </a:r>
              <a:r>
                <a:rPr kumimoji="1" lang="ja-JP" altLang="en-US" dirty="0" smtClean="0">
                  <a:latin typeface="+mn-ea"/>
                </a:rPr>
                <a:t>軸まわりに　回転</a:t>
              </a:r>
              <a:endParaRPr kumimoji="1" lang="ja-JP" altLang="en-US" dirty="0">
                <a:latin typeface="+mn-ea"/>
              </a:endParaRPr>
            </a:p>
          </p:txBody>
        </p:sp>
        <p:pic>
          <p:nvPicPr>
            <p:cNvPr id="23" name="図 22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4988" y="3847327"/>
              <a:ext cx="151130" cy="222250"/>
            </a:xfrm>
            <a:prstGeom prst="rect">
              <a:avLst/>
            </a:prstGeom>
          </p:spPr>
        </p:pic>
      </p:grpSp>
      <p:grpSp>
        <p:nvGrpSpPr>
          <p:cNvPr id="14" name="図形グループ 13"/>
          <p:cNvGrpSpPr/>
          <p:nvPr/>
        </p:nvGrpSpPr>
        <p:grpSpPr>
          <a:xfrm>
            <a:off x="4949324" y="1490754"/>
            <a:ext cx="3659976" cy="369332"/>
            <a:chOff x="5320654" y="1292432"/>
            <a:chExt cx="3659976" cy="369332"/>
          </a:xfrm>
        </p:grpSpPr>
        <p:sp>
          <p:nvSpPr>
            <p:cNvPr id="9" name="テキスト ボックス 8"/>
            <p:cNvSpPr txBox="1"/>
            <p:nvPr/>
          </p:nvSpPr>
          <p:spPr>
            <a:xfrm>
              <a:off x="5320654" y="1292432"/>
              <a:ext cx="36599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+mj-ea"/>
                <a:buAutoNum type="circleNumDbPlain" startAt="2"/>
              </a:pPr>
              <a:r>
                <a:rPr kumimoji="1" lang="ja-JP" altLang="en-US" dirty="0" smtClean="0">
                  <a:latin typeface="+mn-ea"/>
                </a:rPr>
                <a:t>基準座標の</a:t>
              </a:r>
              <a:r>
                <a:rPr kumimoji="1" lang="en-US" altLang="ja-JP" dirty="0" smtClean="0">
                  <a:latin typeface="+mn-ea"/>
                </a:rPr>
                <a:t>z</a:t>
              </a:r>
              <a:r>
                <a:rPr kumimoji="1" lang="ja-JP" altLang="en-US" dirty="0" smtClean="0">
                  <a:latin typeface="+mn-ea"/>
                </a:rPr>
                <a:t>軸まわりに　回転</a:t>
              </a:r>
              <a:endParaRPr kumimoji="1" lang="ja-JP" altLang="en-US" dirty="0">
                <a:latin typeface="+mn-ea"/>
              </a:endParaRPr>
            </a:p>
          </p:txBody>
        </p:sp>
        <p:pic>
          <p:nvPicPr>
            <p:cNvPr id="13" name="図 12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0861" y="1409598"/>
              <a:ext cx="195580" cy="151130"/>
            </a:xfrm>
            <a:prstGeom prst="rect">
              <a:avLst/>
            </a:prstGeom>
          </p:spPr>
        </p:pic>
      </p:grpSp>
      <p:sp>
        <p:nvSpPr>
          <p:cNvPr id="26" name="テキスト ボックス 25"/>
          <p:cNvSpPr txBox="1"/>
          <p:nvPr/>
        </p:nvSpPr>
        <p:spPr>
          <a:xfrm>
            <a:off x="940348" y="1494809"/>
            <a:ext cx="3736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kumimoji="1" lang="ja-JP" altLang="en-US" dirty="0" smtClean="0">
                <a:latin typeface="+mn-ea"/>
              </a:rPr>
              <a:t>軌道面と基準面がそろっている</a:t>
            </a:r>
            <a:endParaRPr kumimoji="1" lang="ja-JP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68965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４次のエルミート法　１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37</a:t>
            </a:fld>
            <a:endParaRPr 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57217" y="1158241"/>
            <a:ext cx="82003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ja-JP" altLang="en-US" sz="2400" dirty="0" smtClean="0">
                <a:latin typeface="+mn-ea"/>
              </a:rPr>
              <a:t>加速度と加速度の時間微分を用い，</a:t>
            </a:r>
            <a:endParaRPr kumimoji="1" lang="en-US" altLang="ja-JP" sz="2400" dirty="0" smtClean="0">
              <a:latin typeface="+mn-ea"/>
            </a:endParaRPr>
          </a:p>
          <a:p>
            <a:r>
              <a:rPr kumimoji="1" lang="en-US" altLang="ja-JP" sz="2400" dirty="0" smtClean="0">
                <a:latin typeface="+mn-ea"/>
              </a:rPr>
              <a:t>	</a:t>
            </a:r>
            <a:r>
              <a:rPr kumimoji="1" lang="ja-JP" altLang="en-US" sz="2400" dirty="0" smtClean="0">
                <a:latin typeface="+mn-ea"/>
              </a:rPr>
              <a:t>テイラー展開によって</a:t>
            </a:r>
            <a:r>
              <a:rPr kumimoji="1" lang="ja-JP" altLang="en-US" sz="2400" b="1" dirty="0" smtClean="0">
                <a:solidFill>
                  <a:srgbClr val="FF0000"/>
                </a:solidFill>
                <a:latin typeface="+mn-ea"/>
              </a:rPr>
              <a:t>予測子</a:t>
            </a:r>
            <a:r>
              <a:rPr kumimoji="1" lang="ja-JP" altLang="en-US" sz="2400" dirty="0" smtClean="0">
                <a:solidFill>
                  <a:srgbClr val="FF0000"/>
                </a:solidFill>
                <a:latin typeface="+mn-ea"/>
              </a:rPr>
              <a:t>（</a:t>
            </a:r>
            <a:r>
              <a:rPr kumimoji="1" lang="en-US" altLang="ja-JP" sz="2400" b="1" dirty="0" smtClean="0">
                <a:solidFill>
                  <a:srgbClr val="FF0000"/>
                </a:solidFill>
                <a:latin typeface="+mn-ea"/>
              </a:rPr>
              <a:t>predictor</a:t>
            </a:r>
            <a:r>
              <a:rPr kumimoji="1" lang="ja-JP" altLang="en-US" sz="2400" dirty="0" smtClean="0">
                <a:solidFill>
                  <a:srgbClr val="FF0000"/>
                </a:solidFill>
                <a:latin typeface="+mn-ea"/>
              </a:rPr>
              <a:t>）</a:t>
            </a:r>
            <a:r>
              <a:rPr kumimoji="1" lang="ja-JP" altLang="en-US" sz="2400" dirty="0" smtClean="0">
                <a:latin typeface="+mn-ea"/>
              </a:rPr>
              <a:t>を計算する</a:t>
            </a:r>
            <a:endParaRPr kumimoji="1" lang="ja-JP" altLang="en-US" sz="2400" dirty="0">
              <a:latin typeface="+mn-ea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020560" y="5442158"/>
            <a:ext cx="2123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このままでは</a:t>
            </a:r>
            <a:r>
              <a:rPr kumimoji="1" lang="ja-JP" altLang="en-US" sz="2400" u="sng" dirty="0" smtClean="0"/>
              <a:t>２次精度</a:t>
            </a:r>
            <a:endParaRPr kumimoji="1" lang="ja-JP" altLang="en-US" sz="2400" u="sng" dirty="0"/>
          </a:p>
        </p:txBody>
      </p:sp>
      <p:grpSp>
        <p:nvGrpSpPr>
          <p:cNvPr id="17" name="図形グループ 16"/>
          <p:cNvGrpSpPr/>
          <p:nvPr/>
        </p:nvGrpSpPr>
        <p:grpSpPr>
          <a:xfrm>
            <a:off x="5487730" y="2995705"/>
            <a:ext cx="3043119" cy="461665"/>
            <a:chOff x="6100882" y="2881055"/>
            <a:chExt cx="3043118" cy="461665"/>
          </a:xfrm>
        </p:grpSpPr>
        <p:sp>
          <p:nvSpPr>
            <p:cNvPr id="14" name="テキスト ボックス 13"/>
            <p:cNvSpPr txBox="1"/>
            <p:nvPr/>
          </p:nvSpPr>
          <p:spPr>
            <a:xfrm>
              <a:off x="6100882" y="2881055"/>
              <a:ext cx="30431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 smtClean="0"/>
                <a:t>添字０は　での値</a:t>
              </a:r>
              <a:endParaRPr kumimoji="1" lang="ja-JP" altLang="en-US" sz="2400" dirty="0"/>
            </a:p>
          </p:txBody>
        </p:sp>
        <p:pic>
          <p:nvPicPr>
            <p:cNvPr id="16" name="図 15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7440" y="3006105"/>
              <a:ext cx="231140" cy="257810"/>
            </a:xfrm>
            <a:prstGeom prst="rect">
              <a:avLst/>
            </a:prstGeom>
          </p:spPr>
        </p:pic>
      </p:grpSp>
      <p:grpSp>
        <p:nvGrpSpPr>
          <p:cNvPr id="21" name="図形グループ 20"/>
          <p:cNvGrpSpPr/>
          <p:nvPr/>
        </p:nvGrpSpPr>
        <p:grpSpPr>
          <a:xfrm>
            <a:off x="460266" y="2072667"/>
            <a:ext cx="5282165" cy="1271284"/>
            <a:chOff x="288055" y="2072666"/>
            <a:chExt cx="5282165" cy="1271284"/>
          </a:xfrm>
        </p:grpSpPr>
        <p:pic>
          <p:nvPicPr>
            <p:cNvPr id="6" name="図 5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500" y="2072666"/>
              <a:ext cx="4998720" cy="617220"/>
            </a:xfrm>
            <a:prstGeom prst="rect">
              <a:avLst/>
            </a:prstGeom>
          </p:spPr>
        </p:pic>
        <p:pic>
          <p:nvPicPr>
            <p:cNvPr id="7" name="図 6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500" y="2741970"/>
              <a:ext cx="3657600" cy="601980"/>
            </a:xfrm>
            <a:prstGeom prst="rect">
              <a:avLst/>
            </a:prstGeom>
          </p:spPr>
        </p:pic>
        <p:sp>
          <p:nvSpPr>
            <p:cNvPr id="18" name="左中かっこ 17"/>
            <p:cNvSpPr/>
            <p:nvPr/>
          </p:nvSpPr>
          <p:spPr>
            <a:xfrm>
              <a:off x="288055" y="2141252"/>
              <a:ext cx="344419" cy="1202698"/>
            </a:xfrm>
            <a:prstGeom prst="leftBrace">
              <a:avLst>
                <a:gd name="adj1" fmla="val 47950"/>
                <a:gd name="adj2" fmla="val 50000"/>
              </a:avLst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20" name="図形グループ 19"/>
          <p:cNvGrpSpPr/>
          <p:nvPr/>
        </p:nvGrpSpPr>
        <p:grpSpPr>
          <a:xfrm>
            <a:off x="1693686" y="3489481"/>
            <a:ext cx="2232645" cy="584516"/>
            <a:chOff x="403875" y="4110841"/>
            <a:chExt cx="2232645" cy="584516"/>
          </a:xfrm>
        </p:grpSpPr>
        <p:pic>
          <p:nvPicPr>
            <p:cNvPr id="10" name="図 9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20" y="4110841"/>
              <a:ext cx="2019300" cy="205740"/>
            </a:xfrm>
            <a:prstGeom prst="rect">
              <a:avLst/>
            </a:prstGeom>
          </p:spPr>
        </p:pic>
        <p:pic>
          <p:nvPicPr>
            <p:cNvPr id="11" name="図 10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20" y="4489617"/>
              <a:ext cx="1973580" cy="205740"/>
            </a:xfrm>
            <a:prstGeom prst="rect">
              <a:avLst/>
            </a:prstGeom>
          </p:spPr>
        </p:pic>
        <p:sp>
          <p:nvSpPr>
            <p:cNvPr id="19" name="左中かっこ 18"/>
            <p:cNvSpPr/>
            <p:nvPr/>
          </p:nvSpPr>
          <p:spPr>
            <a:xfrm>
              <a:off x="403875" y="4112299"/>
              <a:ext cx="213345" cy="582682"/>
            </a:xfrm>
            <a:prstGeom prst="leftBrace">
              <a:avLst>
                <a:gd name="adj1" fmla="val 47950"/>
                <a:gd name="adj2" fmla="val 50000"/>
              </a:avLst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22" name="テキスト ボックス 21"/>
          <p:cNvSpPr txBox="1"/>
          <p:nvPr/>
        </p:nvSpPr>
        <p:spPr>
          <a:xfrm>
            <a:off x="4103139" y="3490941"/>
            <a:ext cx="4888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とおくと，　進めた加速度は</a:t>
            </a:r>
            <a:endParaRPr kumimoji="1" lang="ja-JP" altLang="en-US" sz="2400" dirty="0"/>
          </a:p>
        </p:txBody>
      </p:sp>
      <p:grpSp>
        <p:nvGrpSpPr>
          <p:cNvPr id="25" name="図形グループ 24"/>
          <p:cNvGrpSpPr/>
          <p:nvPr/>
        </p:nvGrpSpPr>
        <p:grpSpPr>
          <a:xfrm>
            <a:off x="5421591" y="4157799"/>
            <a:ext cx="3570208" cy="461665"/>
            <a:chOff x="4163576" y="3489544"/>
            <a:chExt cx="3570208" cy="461665"/>
          </a:xfrm>
        </p:grpSpPr>
        <p:sp>
          <p:nvSpPr>
            <p:cNvPr id="24" name="正方形/長方形 23"/>
            <p:cNvSpPr/>
            <p:nvPr/>
          </p:nvSpPr>
          <p:spPr>
            <a:xfrm>
              <a:off x="4163576" y="3489544"/>
              <a:ext cx="357020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ja-JP" altLang="en-US" sz="2400" dirty="0"/>
                <a:t>添</a:t>
              </a:r>
              <a:r>
                <a:rPr kumimoji="1" lang="ja-JP" altLang="en-US" sz="2400" dirty="0" smtClean="0"/>
                <a:t>字１は</a:t>
              </a:r>
              <a:r>
                <a:rPr kumimoji="1" lang="ja-JP" altLang="en-US" sz="2400" dirty="0"/>
                <a:t>　</a:t>
              </a:r>
              <a:r>
                <a:rPr kumimoji="1" lang="ja-JP" altLang="en-US" sz="2400" dirty="0" smtClean="0"/>
                <a:t>　　</a:t>
              </a:r>
              <a:r>
                <a:rPr kumimoji="1" lang="ja-JP" altLang="ja-JP" sz="2400" dirty="0"/>
                <a:t>　</a:t>
              </a:r>
              <a:r>
                <a:rPr kumimoji="1" lang="ja-JP" altLang="en-US" sz="2400" dirty="0" smtClean="0"/>
                <a:t>で</a:t>
              </a:r>
              <a:r>
                <a:rPr kumimoji="1" lang="ja-JP" altLang="en-US" sz="2400" dirty="0"/>
                <a:t>の値</a:t>
              </a:r>
            </a:p>
          </p:txBody>
        </p:sp>
        <p:pic>
          <p:nvPicPr>
            <p:cNvPr id="23" name="図 22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2915" y="3583485"/>
              <a:ext cx="1022350" cy="293370"/>
            </a:xfrm>
            <a:prstGeom prst="rect">
              <a:avLst/>
            </a:prstGeom>
          </p:spPr>
        </p:pic>
      </p:grpSp>
      <p:grpSp>
        <p:nvGrpSpPr>
          <p:cNvPr id="27" name="図形グループ 26"/>
          <p:cNvGrpSpPr/>
          <p:nvPr/>
        </p:nvGrpSpPr>
        <p:grpSpPr>
          <a:xfrm>
            <a:off x="345457" y="4619466"/>
            <a:ext cx="6390129" cy="1539240"/>
            <a:chOff x="109731" y="4840178"/>
            <a:chExt cx="6390129" cy="1539240"/>
          </a:xfrm>
        </p:grpSpPr>
        <p:pic>
          <p:nvPicPr>
            <p:cNvPr id="8" name="図 7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4840178"/>
              <a:ext cx="3619500" cy="685800"/>
            </a:xfrm>
            <a:prstGeom prst="rect">
              <a:avLst/>
            </a:prstGeom>
          </p:spPr>
        </p:pic>
        <p:pic>
          <p:nvPicPr>
            <p:cNvPr id="9" name="図 8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5525978"/>
              <a:ext cx="6042660" cy="853440"/>
            </a:xfrm>
            <a:prstGeom prst="rect">
              <a:avLst/>
            </a:prstGeom>
          </p:spPr>
        </p:pic>
        <p:sp>
          <p:nvSpPr>
            <p:cNvPr id="26" name="左中かっこ 25"/>
            <p:cNvSpPr/>
            <p:nvPr/>
          </p:nvSpPr>
          <p:spPr>
            <a:xfrm>
              <a:off x="109731" y="4840178"/>
              <a:ext cx="344419" cy="1539240"/>
            </a:xfrm>
            <a:prstGeom prst="leftBrace">
              <a:avLst>
                <a:gd name="adj1" fmla="val 47950"/>
                <a:gd name="adj2" fmla="val 50000"/>
              </a:avLst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28" name="テキスト ボックス 27"/>
          <p:cNvSpPr txBox="1"/>
          <p:nvPr/>
        </p:nvSpPr>
        <p:spPr>
          <a:xfrm>
            <a:off x="457200" y="349791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ここで</a:t>
            </a:r>
            <a:endParaRPr kumimoji="1" lang="ja-JP" altLang="en-US" sz="2400" dirty="0"/>
          </a:p>
        </p:txBody>
      </p:sp>
      <p:pic>
        <p:nvPicPr>
          <p:cNvPr id="29" name="図 28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307" y="3628227"/>
            <a:ext cx="364491" cy="24003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5921797" y="251113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予測子</a:t>
            </a:r>
            <a:endParaRPr kumimoji="1" lang="ja-JP" altLang="en-US" sz="2400" dirty="0"/>
          </a:p>
        </p:txBody>
      </p:sp>
      <p:grpSp>
        <p:nvGrpSpPr>
          <p:cNvPr id="31" name="図形グループ 30"/>
          <p:cNvGrpSpPr/>
          <p:nvPr/>
        </p:nvGrpSpPr>
        <p:grpSpPr>
          <a:xfrm>
            <a:off x="5113615" y="4756357"/>
            <a:ext cx="3878184" cy="461665"/>
            <a:chOff x="5884665" y="4379903"/>
            <a:chExt cx="3878184" cy="461665"/>
          </a:xfrm>
        </p:grpSpPr>
        <p:pic>
          <p:nvPicPr>
            <p:cNvPr id="15" name="図 14" descr="latex-image-1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4665" y="4521200"/>
              <a:ext cx="132080" cy="162560"/>
            </a:xfrm>
            <a:prstGeom prst="rect">
              <a:avLst/>
            </a:prstGeom>
          </p:spPr>
        </p:pic>
        <p:sp>
          <p:nvSpPr>
            <p:cNvPr id="30" name="テキスト ボックス 29"/>
            <p:cNvSpPr txBox="1"/>
            <p:nvPr/>
          </p:nvSpPr>
          <p:spPr>
            <a:xfrm>
              <a:off x="5921797" y="4379903"/>
              <a:ext cx="38410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：ソフトニングパラメータ</a:t>
              </a:r>
              <a:endParaRPr kumimoji="1" lang="ja-JP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64312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４次のエルミート法　２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38</a:t>
            </a:fld>
            <a:endParaRPr 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57217" y="1158241"/>
            <a:ext cx="81355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kumimoji="1" lang="ja-JP" altLang="en-US" sz="2400" dirty="0" smtClean="0">
                <a:latin typeface="+mn-ea"/>
              </a:rPr>
              <a:t>３次のエルミート補間（実際上最適だと分かっている）</a:t>
            </a:r>
            <a:endParaRPr kumimoji="1" lang="en-US" altLang="ja-JP" sz="2400" dirty="0" smtClean="0">
              <a:latin typeface="+mn-ea"/>
            </a:endParaRPr>
          </a:p>
          <a:p>
            <a:r>
              <a:rPr kumimoji="1" lang="en-US" altLang="ja-JP" sz="2400" dirty="0">
                <a:latin typeface="+mn-ea"/>
              </a:rPr>
              <a:t>	</a:t>
            </a:r>
            <a:r>
              <a:rPr kumimoji="1" lang="ja-JP" altLang="en-US" sz="2400" dirty="0" smtClean="0">
                <a:latin typeface="+mn-ea"/>
              </a:rPr>
              <a:t>を用いて</a:t>
            </a:r>
            <a:r>
              <a:rPr kumimoji="1" lang="ja-JP" altLang="en-US" sz="2400" b="1" dirty="0" smtClean="0">
                <a:solidFill>
                  <a:srgbClr val="31859C"/>
                </a:solidFill>
                <a:latin typeface="+mn-ea"/>
              </a:rPr>
              <a:t>修正子</a:t>
            </a:r>
            <a:r>
              <a:rPr kumimoji="1" lang="ja-JP" altLang="en-US" sz="2400" dirty="0" smtClean="0">
                <a:solidFill>
                  <a:srgbClr val="31859C"/>
                </a:solidFill>
                <a:latin typeface="+mn-ea"/>
              </a:rPr>
              <a:t>（</a:t>
            </a:r>
            <a:r>
              <a:rPr kumimoji="1" lang="en-US" altLang="ja-JP" sz="2400" b="1" dirty="0" smtClean="0">
                <a:solidFill>
                  <a:srgbClr val="31859C"/>
                </a:solidFill>
                <a:latin typeface="+mn-ea"/>
              </a:rPr>
              <a:t>corrector</a:t>
            </a:r>
            <a:r>
              <a:rPr kumimoji="1" lang="ja-JP" altLang="en-US" sz="2400" dirty="0" smtClean="0">
                <a:solidFill>
                  <a:srgbClr val="31859C"/>
                </a:solidFill>
                <a:latin typeface="+mn-ea"/>
              </a:rPr>
              <a:t>）</a:t>
            </a:r>
            <a:r>
              <a:rPr kumimoji="1" lang="ja-JP" altLang="en-US" sz="2400" dirty="0" smtClean="0">
                <a:latin typeface="+mn-ea"/>
              </a:rPr>
              <a:t>を計算する</a:t>
            </a:r>
            <a:endParaRPr kumimoji="1" lang="ja-JP" altLang="en-US" sz="2400" dirty="0">
              <a:latin typeface="+mn-ea"/>
            </a:endParaRPr>
          </a:p>
        </p:txBody>
      </p:sp>
      <p:grpSp>
        <p:nvGrpSpPr>
          <p:cNvPr id="16" name="図形グループ 15"/>
          <p:cNvGrpSpPr/>
          <p:nvPr/>
        </p:nvGrpSpPr>
        <p:grpSpPr>
          <a:xfrm>
            <a:off x="457201" y="1972735"/>
            <a:ext cx="5362964" cy="1219200"/>
            <a:chOff x="457200" y="2124750"/>
            <a:chExt cx="5362964" cy="1219200"/>
          </a:xfrm>
        </p:grpSpPr>
        <p:pic>
          <p:nvPicPr>
            <p:cNvPr id="6" name="図 5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444" y="2124750"/>
              <a:ext cx="4998720" cy="617220"/>
            </a:xfrm>
            <a:prstGeom prst="rect">
              <a:avLst/>
            </a:prstGeom>
          </p:spPr>
        </p:pic>
        <p:pic>
          <p:nvPicPr>
            <p:cNvPr id="8" name="図 7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444" y="2741970"/>
              <a:ext cx="3688080" cy="601980"/>
            </a:xfrm>
            <a:prstGeom prst="rect">
              <a:avLst/>
            </a:prstGeom>
          </p:spPr>
        </p:pic>
        <p:sp>
          <p:nvSpPr>
            <p:cNvPr id="14" name="左中かっこ 13"/>
            <p:cNvSpPr/>
            <p:nvPr/>
          </p:nvSpPr>
          <p:spPr>
            <a:xfrm>
              <a:off x="457200" y="2141252"/>
              <a:ext cx="344419" cy="1202698"/>
            </a:xfrm>
            <a:prstGeom prst="leftBrace">
              <a:avLst>
                <a:gd name="adj1" fmla="val 47950"/>
                <a:gd name="adj2" fmla="val 50000"/>
              </a:avLst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" name="テキスト ボックス 2"/>
          <p:cNvSpPr txBox="1"/>
          <p:nvPr/>
        </p:nvSpPr>
        <p:spPr>
          <a:xfrm>
            <a:off x="6039921" y="222007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３次の補間多項式</a:t>
            </a:r>
            <a:endParaRPr kumimoji="1" lang="ja-JP" altLang="en-US" sz="2400" dirty="0"/>
          </a:p>
        </p:txBody>
      </p:sp>
      <p:grpSp>
        <p:nvGrpSpPr>
          <p:cNvPr id="17" name="図形グループ 16"/>
          <p:cNvGrpSpPr/>
          <p:nvPr/>
        </p:nvGrpSpPr>
        <p:grpSpPr>
          <a:xfrm>
            <a:off x="457200" y="3373275"/>
            <a:ext cx="5446784" cy="1202698"/>
            <a:chOff x="437390" y="3749578"/>
            <a:chExt cx="5446784" cy="1202698"/>
          </a:xfrm>
        </p:grpSpPr>
        <p:pic>
          <p:nvPicPr>
            <p:cNvPr id="9" name="図 8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634" y="3749578"/>
              <a:ext cx="5082540" cy="586740"/>
            </a:xfrm>
            <a:prstGeom prst="rect">
              <a:avLst/>
            </a:prstGeom>
          </p:spPr>
        </p:pic>
        <p:pic>
          <p:nvPicPr>
            <p:cNvPr id="10" name="図 9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634" y="4365536"/>
              <a:ext cx="4869180" cy="586740"/>
            </a:xfrm>
            <a:prstGeom prst="rect">
              <a:avLst/>
            </a:prstGeom>
          </p:spPr>
        </p:pic>
        <p:sp>
          <p:nvSpPr>
            <p:cNvPr id="15" name="左中かっこ 14"/>
            <p:cNvSpPr/>
            <p:nvPr/>
          </p:nvSpPr>
          <p:spPr>
            <a:xfrm>
              <a:off x="437390" y="3749578"/>
              <a:ext cx="344419" cy="1202698"/>
            </a:xfrm>
            <a:prstGeom prst="leftBrace">
              <a:avLst>
                <a:gd name="adj1" fmla="val 47950"/>
                <a:gd name="adj2" fmla="val 50000"/>
              </a:avLst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7" name="左カーブ矢印 6"/>
          <p:cNvSpPr/>
          <p:nvPr/>
        </p:nvSpPr>
        <p:spPr>
          <a:xfrm>
            <a:off x="6012200" y="2758472"/>
            <a:ext cx="731520" cy="1216152"/>
          </a:xfrm>
          <a:prstGeom prst="curvedLeftArrow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6837681" y="3037841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連立方程式を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逆に解く</a:t>
            </a:r>
            <a:endParaRPr kumimoji="1" lang="ja-JP" altLang="en-US" sz="2400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457217" y="4667668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テイラー展開より修正子は</a:t>
            </a:r>
            <a:endParaRPr kumimoji="1" lang="ja-JP" altLang="en-US" sz="2400" dirty="0"/>
          </a:p>
        </p:txBody>
      </p:sp>
      <p:grpSp>
        <p:nvGrpSpPr>
          <p:cNvPr id="28" name="図形グループ 27"/>
          <p:cNvGrpSpPr/>
          <p:nvPr/>
        </p:nvGrpSpPr>
        <p:grpSpPr>
          <a:xfrm>
            <a:off x="457200" y="5129332"/>
            <a:ext cx="4425704" cy="1243338"/>
            <a:chOff x="457200" y="5129332"/>
            <a:chExt cx="4425704" cy="1243338"/>
          </a:xfrm>
        </p:grpSpPr>
        <p:sp>
          <p:nvSpPr>
            <p:cNvPr id="19" name="左中かっこ 18"/>
            <p:cNvSpPr/>
            <p:nvPr/>
          </p:nvSpPr>
          <p:spPr>
            <a:xfrm>
              <a:off x="457200" y="5169972"/>
              <a:ext cx="344419" cy="1202698"/>
            </a:xfrm>
            <a:prstGeom prst="leftBrace">
              <a:avLst>
                <a:gd name="adj1" fmla="val 47950"/>
                <a:gd name="adj2" fmla="val 50000"/>
              </a:avLst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21" name="図 20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444" y="5129332"/>
              <a:ext cx="4061460" cy="617220"/>
            </a:xfrm>
            <a:prstGeom prst="rect">
              <a:avLst/>
            </a:prstGeom>
          </p:spPr>
        </p:pic>
        <p:pic>
          <p:nvPicPr>
            <p:cNvPr id="22" name="図 21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444" y="5746552"/>
              <a:ext cx="3832860" cy="617220"/>
            </a:xfrm>
            <a:prstGeom prst="rect">
              <a:avLst/>
            </a:prstGeom>
          </p:spPr>
        </p:pic>
      </p:grpSp>
      <p:grpSp>
        <p:nvGrpSpPr>
          <p:cNvPr id="27" name="図形グループ 26"/>
          <p:cNvGrpSpPr/>
          <p:nvPr/>
        </p:nvGrpSpPr>
        <p:grpSpPr>
          <a:xfrm>
            <a:off x="5070864" y="4885035"/>
            <a:ext cx="4173450" cy="1569660"/>
            <a:chOff x="5070864" y="4885035"/>
            <a:chExt cx="4173449" cy="1569660"/>
          </a:xfrm>
        </p:grpSpPr>
        <p:sp>
          <p:nvSpPr>
            <p:cNvPr id="23" name="テキスト ボックス 22"/>
            <p:cNvSpPr txBox="1"/>
            <p:nvPr/>
          </p:nvSpPr>
          <p:spPr>
            <a:xfrm>
              <a:off x="5070864" y="4885035"/>
              <a:ext cx="4173449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>
                  <a:latin typeface="+mn-ea"/>
                </a:rPr>
                <a:t>ここで普通のテイラー展開</a:t>
              </a:r>
              <a:endParaRPr kumimoji="1" lang="en-US" altLang="ja-JP" sz="2400" dirty="0" smtClean="0">
                <a:latin typeface="+mn-ea"/>
              </a:endParaRPr>
            </a:p>
            <a:p>
              <a:r>
                <a:rPr kumimoji="1" lang="ja-JP" altLang="en-US" sz="2400" dirty="0" smtClean="0">
                  <a:latin typeface="+mn-ea"/>
                </a:rPr>
                <a:t>を考えれば</a:t>
              </a:r>
              <a:r>
                <a:rPr kumimoji="1" lang="ja-JP" altLang="ja-JP" sz="2400" dirty="0">
                  <a:latin typeface="+mn-ea"/>
                </a:rPr>
                <a:t>　</a:t>
              </a:r>
              <a:r>
                <a:rPr kumimoji="1" lang="ja-JP" altLang="en-US" sz="2400" dirty="0" smtClean="0">
                  <a:latin typeface="+mn-ea"/>
                </a:rPr>
                <a:t>　　であるが，</a:t>
              </a:r>
              <a:endParaRPr kumimoji="1" lang="en-US" altLang="ja-JP" sz="2400" dirty="0" smtClean="0">
                <a:latin typeface="+mn-ea"/>
              </a:endParaRPr>
            </a:p>
            <a:p>
              <a:r>
                <a:rPr kumimoji="1" lang="ja-JP" altLang="en-US" sz="2400" dirty="0" smtClean="0">
                  <a:latin typeface="+mn-ea"/>
                </a:rPr>
                <a:t>　　　とする場合もある</a:t>
              </a:r>
              <a:endParaRPr kumimoji="1" lang="en-US" altLang="ja-JP" sz="2400" dirty="0" smtClean="0">
                <a:latin typeface="+mn-ea"/>
              </a:endParaRPr>
            </a:p>
            <a:p>
              <a:r>
                <a:rPr kumimoji="1" lang="ja-JP" altLang="en-US" sz="2400" dirty="0" smtClean="0">
                  <a:latin typeface="+mn-ea"/>
                </a:rPr>
                <a:t>（</a:t>
              </a:r>
              <a:r>
                <a:rPr kumimoji="1" lang="en-US" altLang="ja-JP" sz="2400" dirty="0" smtClean="0">
                  <a:latin typeface="+mn-ea"/>
                </a:rPr>
                <a:t>α−scheme</a:t>
              </a:r>
              <a:r>
                <a:rPr kumimoji="1" lang="ja-JP" altLang="en-US" sz="2400" dirty="0" smtClean="0">
                  <a:latin typeface="+mn-ea"/>
                </a:rPr>
                <a:t>）</a:t>
              </a:r>
              <a:endParaRPr kumimoji="1" lang="en-US" altLang="ja-JP" sz="2400" dirty="0" smtClean="0">
                <a:latin typeface="+mn-ea"/>
              </a:endParaRPr>
            </a:p>
          </p:txBody>
        </p:sp>
        <p:pic>
          <p:nvPicPr>
            <p:cNvPr id="25" name="図 24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7360" y="5369490"/>
              <a:ext cx="647700" cy="198120"/>
            </a:xfrm>
            <a:prstGeom prst="rect">
              <a:avLst/>
            </a:prstGeom>
          </p:spPr>
        </p:pic>
        <p:pic>
          <p:nvPicPr>
            <p:cNvPr id="26" name="図 25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6284" y="5746552"/>
              <a:ext cx="647700" cy="2590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2108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４次のエルミート法　３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39</a:t>
            </a:fld>
            <a:endParaRPr lang="en-US"/>
          </a:p>
        </p:txBody>
      </p:sp>
      <p:pic>
        <p:nvPicPr>
          <p:cNvPr id="10" name="図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15" y="4965392"/>
            <a:ext cx="3611880" cy="990600"/>
          </a:xfrm>
          <a:prstGeom prst="rect">
            <a:avLst/>
          </a:prstGeom>
        </p:spPr>
      </p:pic>
      <p:pic>
        <p:nvPicPr>
          <p:cNvPr id="11" name="図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1" y="5414356"/>
            <a:ext cx="1257300" cy="411480"/>
          </a:xfrm>
          <a:prstGeom prst="rect">
            <a:avLst/>
          </a:prstGeom>
        </p:spPr>
      </p:pic>
      <p:pic>
        <p:nvPicPr>
          <p:cNvPr id="12" name="図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4965392"/>
            <a:ext cx="2407920" cy="411480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457215" y="1158241"/>
            <a:ext cx="79944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kumimoji="1" lang="ja-JP" altLang="en-US" sz="2400" dirty="0" smtClean="0">
                <a:latin typeface="+mn-ea"/>
              </a:rPr>
              <a:t>修正子を用いて加速度と加速度の時間微分を計算する</a:t>
            </a:r>
            <a:endParaRPr kumimoji="1" lang="en-US" altLang="ja-JP" sz="2400" dirty="0">
              <a:latin typeface="+mn-ea"/>
            </a:endParaRPr>
          </a:p>
          <a:p>
            <a:r>
              <a:rPr kumimoji="1" lang="en-US" altLang="ja-JP" sz="2400" dirty="0" smtClean="0">
                <a:latin typeface="+mn-ea"/>
              </a:rPr>
              <a:t>	</a:t>
            </a:r>
            <a:r>
              <a:rPr kumimoji="1" lang="ja-JP" altLang="en-US" sz="2400" dirty="0" smtClean="0">
                <a:latin typeface="+mn-ea"/>
              </a:rPr>
              <a:t>そして次のタイムステップを加速度を用いて決める</a:t>
            </a:r>
            <a:endParaRPr kumimoji="1" lang="en-US" altLang="ja-JP" sz="2400" dirty="0">
              <a:latin typeface="+mn-ea"/>
            </a:endParaRPr>
          </a:p>
        </p:txBody>
      </p:sp>
      <p:grpSp>
        <p:nvGrpSpPr>
          <p:cNvPr id="3" name="図形グループ 2"/>
          <p:cNvGrpSpPr/>
          <p:nvPr/>
        </p:nvGrpSpPr>
        <p:grpSpPr>
          <a:xfrm>
            <a:off x="457216" y="2043990"/>
            <a:ext cx="2202165" cy="584140"/>
            <a:chOff x="790707" y="2154626"/>
            <a:chExt cx="2202165" cy="584140"/>
          </a:xfrm>
        </p:grpSpPr>
        <p:pic>
          <p:nvPicPr>
            <p:cNvPr id="8" name="図 7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052" y="2154626"/>
              <a:ext cx="1988820" cy="205740"/>
            </a:xfrm>
            <a:prstGeom prst="rect">
              <a:avLst/>
            </a:prstGeom>
          </p:spPr>
        </p:pic>
        <p:pic>
          <p:nvPicPr>
            <p:cNvPr id="9" name="図 8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052" y="2533026"/>
              <a:ext cx="1943100" cy="205740"/>
            </a:xfrm>
            <a:prstGeom prst="rect">
              <a:avLst/>
            </a:prstGeom>
          </p:spPr>
        </p:pic>
        <p:sp>
          <p:nvSpPr>
            <p:cNvPr id="19" name="左中かっこ 18"/>
            <p:cNvSpPr/>
            <p:nvPr/>
          </p:nvSpPr>
          <p:spPr>
            <a:xfrm>
              <a:off x="790707" y="2156084"/>
              <a:ext cx="213345" cy="582682"/>
            </a:xfrm>
            <a:prstGeom prst="leftBrace">
              <a:avLst>
                <a:gd name="adj1" fmla="val 47950"/>
                <a:gd name="adj2" fmla="val 50000"/>
              </a:avLst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20" name="テキスト ボックス 19"/>
          <p:cNvSpPr txBox="1"/>
          <p:nvPr/>
        </p:nvSpPr>
        <p:spPr>
          <a:xfrm>
            <a:off x="2854961" y="209929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とおくと，</a:t>
            </a:r>
            <a:endParaRPr kumimoji="1" lang="ja-JP" altLang="en-US" sz="2400" dirty="0"/>
          </a:p>
        </p:txBody>
      </p:sp>
      <p:grpSp>
        <p:nvGrpSpPr>
          <p:cNvPr id="22" name="図形グループ 21"/>
          <p:cNvGrpSpPr/>
          <p:nvPr/>
        </p:nvGrpSpPr>
        <p:grpSpPr>
          <a:xfrm>
            <a:off x="457215" y="2821940"/>
            <a:ext cx="6389371" cy="1539240"/>
            <a:chOff x="457200" y="3075940"/>
            <a:chExt cx="6389370" cy="1539240"/>
          </a:xfrm>
        </p:grpSpPr>
        <p:pic>
          <p:nvPicPr>
            <p:cNvPr id="6" name="図 5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910" y="3075940"/>
              <a:ext cx="3619500" cy="685800"/>
            </a:xfrm>
            <a:prstGeom prst="rect">
              <a:avLst/>
            </a:prstGeom>
          </p:spPr>
        </p:pic>
        <p:pic>
          <p:nvPicPr>
            <p:cNvPr id="7" name="図 6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910" y="3761740"/>
              <a:ext cx="6042660" cy="853440"/>
            </a:xfrm>
            <a:prstGeom prst="rect">
              <a:avLst/>
            </a:prstGeom>
          </p:spPr>
        </p:pic>
        <p:sp>
          <p:nvSpPr>
            <p:cNvPr id="21" name="左中かっこ 20"/>
            <p:cNvSpPr/>
            <p:nvPr/>
          </p:nvSpPr>
          <p:spPr>
            <a:xfrm>
              <a:off x="457200" y="3075940"/>
              <a:ext cx="344419" cy="1539240"/>
            </a:xfrm>
            <a:prstGeom prst="leftBrace">
              <a:avLst>
                <a:gd name="adj1" fmla="val 47950"/>
                <a:gd name="adj2" fmla="val 50000"/>
              </a:avLst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23" name="テキスト ボックス 22"/>
          <p:cNvSpPr txBox="1"/>
          <p:nvPr/>
        </p:nvSpPr>
        <p:spPr>
          <a:xfrm>
            <a:off x="7047727" y="327690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４次精度</a:t>
            </a:r>
            <a:endParaRPr kumimoji="1" lang="ja-JP" altLang="en-US" sz="24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57217" y="5995472"/>
            <a:ext cx="8759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+mn-ea"/>
              </a:rPr>
              <a:t>非常に効率が良い表式であることが分かっている（</a:t>
            </a:r>
            <a:r>
              <a:rPr kumimoji="1" lang="en-US" altLang="ja-JP" sz="2400" dirty="0" err="1" smtClean="0">
                <a:latin typeface="+mn-ea"/>
              </a:rPr>
              <a:t>Aarseth</a:t>
            </a:r>
            <a:r>
              <a:rPr kumimoji="1" lang="ja-JP" altLang="en-US" sz="2400" dirty="0" smtClean="0">
                <a:latin typeface="+mn-ea"/>
              </a:rPr>
              <a:t>）</a:t>
            </a:r>
            <a:endParaRPr kumimoji="1" lang="ja-JP" altLang="en-US" sz="2400" dirty="0">
              <a:latin typeface="+mn-ea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457215" y="4503728"/>
            <a:ext cx="5678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次のタイムステップは以下の式で求める</a:t>
            </a:r>
            <a:endParaRPr kumimoji="1" lang="ja-JP" altLang="en-US" sz="2400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4177457" y="5155584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３次補間では</a:t>
            </a:r>
            <a:endParaRPr kumimoji="1" lang="ja-JP" altLang="en-US" sz="2400" dirty="0"/>
          </a:p>
        </p:txBody>
      </p:sp>
      <p:sp>
        <p:nvSpPr>
          <p:cNvPr id="31" name="左中かっこ 30"/>
          <p:cNvSpPr/>
          <p:nvPr/>
        </p:nvSpPr>
        <p:spPr>
          <a:xfrm>
            <a:off x="6208781" y="4965392"/>
            <a:ext cx="344419" cy="871221"/>
          </a:xfrm>
          <a:prstGeom prst="leftBrace">
            <a:avLst>
              <a:gd name="adj1" fmla="val 47950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16979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軌道を決定する変数：軌道要素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</a:t>
            </a:fld>
            <a:endParaRPr lang="en-US"/>
          </a:p>
        </p:txBody>
      </p:sp>
      <p:grpSp>
        <p:nvGrpSpPr>
          <p:cNvPr id="72" name="図形グループ 71"/>
          <p:cNvGrpSpPr/>
          <p:nvPr/>
        </p:nvGrpSpPr>
        <p:grpSpPr>
          <a:xfrm>
            <a:off x="5665267" y="2947396"/>
            <a:ext cx="3416320" cy="2051177"/>
            <a:chOff x="5668212" y="3018817"/>
            <a:chExt cx="3416320" cy="2051177"/>
          </a:xfrm>
        </p:grpSpPr>
        <p:sp>
          <p:nvSpPr>
            <p:cNvPr id="62" name="テキスト ボックス 61"/>
            <p:cNvSpPr txBox="1"/>
            <p:nvPr/>
          </p:nvSpPr>
          <p:spPr>
            <a:xfrm>
              <a:off x="5668212" y="3018818"/>
              <a:ext cx="29546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軌道面の位置を決定</a:t>
              </a:r>
              <a:endParaRPr kumimoji="1" lang="ja-JP" altLang="en-US" sz="2400" dirty="0"/>
            </a:p>
          </p:txBody>
        </p:sp>
        <p:grpSp>
          <p:nvGrpSpPr>
            <p:cNvPr id="64" name="図形グループ 63"/>
            <p:cNvGrpSpPr/>
            <p:nvPr/>
          </p:nvGrpSpPr>
          <p:grpSpPr>
            <a:xfrm>
              <a:off x="6151637" y="3500335"/>
              <a:ext cx="2229713" cy="461665"/>
              <a:chOff x="4635127" y="5174581"/>
              <a:chExt cx="2229713" cy="461665"/>
            </a:xfrm>
          </p:grpSpPr>
          <p:pic>
            <p:nvPicPr>
              <p:cNvPr id="54" name="図 53" descr="latex-image-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60040" y="5213239"/>
                <a:ext cx="304800" cy="342900"/>
              </a:xfrm>
              <a:prstGeom prst="rect">
                <a:avLst/>
              </a:prstGeom>
            </p:spPr>
          </p:pic>
          <p:sp>
            <p:nvSpPr>
              <p:cNvPr id="63" name="テキスト ボックス 62"/>
              <p:cNvSpPr txBox="1"/>
              <p:nvPr/>
            </p:nvSpPr>
            <p:spPr>
              <a:xfrm>
                <a:off x="4635127" y="5174581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昇交点経度</a:t>
                </a:r>
                <a:endParaRPr kumimoji="1" lang="ja-JP" altLang="en-US" sz="2400" dirty="0"/>
              </a:p>
            </p:txBody>
          </p:sp>
        </p:grpSp>
        <p:grpSp>
          <p:nvGrpSpPr>
            <p:cNvPr id="66" name="図形グループ 65"/>
            <p:cNvGrpSpPr/>
            <p:nvPr/>
          </p:nvGrpSpPr>
          <p:grpSpPr>
            <a:xfrm>
              <a:off x="6151637" y="4023555"/>
              <a:ext cx="2212873" cy="461665"/>
              <a:chOff x="6706771" y="5174581"/>
              <a:chExt cx="2212873" cy="461665"/>
            </a:xfrm>
          </p:grpSpPr>
          <p:pic>
            <p:nvPicPr>
              <p:cNvPr id="55" name="図 54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40244" y="5310312"/>
                <a:ext cx="279400" cy="215900"/>
              </a:xfrm>
              <a:prstGeom prst="rect">
                <a:avLst/>
              </a:prstGeom>
            </p:spPr>
          </p:pic>
          <p:sp>
            <p:nvSpPr>
              <p:cNvPr id="65" name="テキスト ボックス 64"/>
              <p:cNvSpPr txBox="1"/>
              <p:nvPr/>
            </p:nvSpPr>
            <p:spPr>
              <a:xfrm>
                <a:off x="6706771" y="5174581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近日点引数</a:t>
                </a:r>
                <a:endParaRPr kumimoji="1" lang="ja-JP" altLang="en-US" sz="2400" dirty="0"/>
              </a:p>
            </p:txBody>
          </p:sp>
        </p:grpSp>
        <p:grpSp>
          <p:nvGrpSpPr>
            <p:cNvPr id="68" name="図形グループ 67"/>
            <p:cNvGrpSpPr/>
            <p:nvPr/>
          </p:nvGrpSpPr>
          <p:grpSpPr>
            <a:xfrm>
              <a:off x="6151637" y="4546775"/>
              <a:ext cx="2156458" cy="461665"/>
              <a:chOff x="2840633" y="5738285"/>
              <a:chExt cx="2156458" cy="461665"/>
            </a:xfrm>
          </p:grpSpPr>
          <p:pic>
            <p:nvPicPr>
              <p:cNvPr id="56" name="図 55" descr="latex-image-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81191" y="5823376"/>
                <a:ext cx="215900" cy="317500"/>
              </a:xfrm>
              <a:prstGeom prst="rect">
                <a:avLst/>
              </a:prstGeom>
            </p:spPr>
          </p:pic>
          <p:sp>
            <p:nvSpPr>
              <p:cNvPr id="67" name="テキスト ボックス 66"/>
              <p:cNvSpPr txBox="1"/>
              <p:nvPr/>
            </p:nvSpPr>
            <p:spPr>
              <a:xfrm>
                <a:off x="2840633" y="5738285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軌道傾斜角</a:t>
                </a:r>
                <a:endParaRPr kumimoji="1" lang="ja-JP" altLang="en-US" sz="2400" dirty="0"/>
              </a:p>
            </p:txBody>
          </p:sp>
        </p:grpSp>
        <p:sp>
          <p:nvSpPr>
            <p:cNvPr id="69" name="角丸四角形 68"/>
            <p:cNvSpPr/>
            <p:nvPr/>
          </p:nvSpPr>
          <p:spPr>
            <a:xfrm>
              <a:off x="5668212" y="3018817"/>
              <a:ext cx="3416320" cy="205117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71" name="図形グループ 70"/>
          <p:cNvGrpSpPr/>
          <p:nvPr/>
        </p:nvGrpSpPr>
        <p:grpSpPr>
          <a:xfrm>
            <a:off x="5675794" y="1050721"/>
            <a:ext cx="2723903" cy="1605309"/>
            <a:chOff x="5665267" y="1232323"/>
            <a:chExt cx="2723903" cy="1605309"/>
          </a:xfrm>
        </p:grpSpPr>
        <p:sp>
          <p:nvSpPr>
            <p:cNvPr id="48" name="テキスト ボックス 47"/>
            <p:cNvSpPr txBox="1"/>
            <p:nvPr/>
          </p:nvSpPr>
          <p:spPr>
            <a:xfrm>
              <a:off x="5668212" y="1232323"/>
              <a:ext cx="2339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楕円の形を決定</a:t>
              </a:r>
              <a:endParaRPr kumimoji="1" lang="ja-JP" altLang="en-US" sz="2400" dirty="0"/>
            </a:p>
          </p:txBody>
        </p:sp>
        <p:grpSp>
          <p:nvGrpSpPr>
            <p:cNvPr id="61" name="図形グループ 60"/>
            <p:cNvGrpSpPr/>
            <p:nvPr/>
          </p:nvGrpSpPr>
          <p:grpSpPr>
            <a:xfrm>
              <a:off x="6151637" y="1756264"/>
              <a:ext cx="2024022" cy="461665"/>
              <a:chOff x="3411257" y="4628240"/>
              <a:chExt cx="2024022" cy="461665"/>
            </a:xfrm>
          </p:grpSpPr>
          <p:pic>
            <p:nvPicPr>
              <p:cNvPr id="52" name="図 51" descr="latex-image-1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19379" y="4763508"/>
                <a:ext cx="215900" cy="215900"/>
              </a:xfrm>
              <a:prstGeom prst="rect">
                <a:avLst/>
              </a:prstGeom>
            </p:spPr>
          </p:pic>
          <p:sp>
            <p:nvSpPr>
              <p:cNvPr id="58" name="テキスト ボックス 57"/>
              <p:cNvSpPr txBox="1"/>
              <p:nvPr/>
            </p:nvSpPr>
            <p:spPr>
              <a:xfrm>
                <a:off x="3411257" y="4628240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軌道長半径</a:t>
                </a:r>
                <a:endParaRPr kumimoji="1" lang="ja-JP" altLang="en-US" sz="2400" dirty="0"/>
              </a:p>
            </p:txBody>
          </p:sp>
        </p:grpSp>
        <p:grpSp>
          <p:nvGrpSpPr>
            <p:cNvPr id="60" name="図形グループ 59"/>
            <p:cNvGrpSpPr/>
            <p:nvPr/>
          </p:nvGrpSpPr>
          <p:grpSpPr>
            <a:xfrm>
              <a:off x="6150293" y="2279484"/>
              <a:ext cx="1371968" cy="461665"/>
              <a:chOff x="5835591" y="4628240"/>
              <a:chExt cx="1371968" cy="461665"/>
            </a:xfrm>
          </p:grpSpPr>
          <p:pic>
            <p:nvPicPr>
              <p:cNvPr id="53" name="図 52" descr="latex-image-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17059" y="4750362"/>
                <a:ext cx="190500" cy="215900"/>
              </a:xfrm>
              <a:prstGeom prst="rect">
                <a:avLst/>
              </a:prstGeom>
            </p:spPr>
          </p:pic>
          <p:sp>
            <p:nvSpPr>
              <p:cNvPr id="59" name="テキスト ボックス 58"/>
              <p:cNvSpPr txBox="1"/>
              <p:nvPr/>
            </p:nvSpPr>
            <p:spPr>
              <a:xfrm>
                <a:off x="5835591" y="4628240"/>
                <a:ext cx="11079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離心率</a:t>
                </a:r>
                <a:endParaRPr kumimoji="1" lang="ja-JP" altLang="en-US" sz="2400" dirty="0"/>
              </a:p>
            </p:txBody>
          </p:sp>
        </p:grpSp>
        <p:sp>
          <p:nvSpPr>
            <p:cNvPr id="70" name="角丸四角形 69"/>
            <p:cNvSpPr/>
            <p:nvPr/>
          </p:nvSpPr>
          <p:spPr>
            <a:xfrm>
              <a:off x="5665267" y="1268568"/>
              <a:ext cx="2723903" cy="156906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76" name="テキスト ボックス 75"/>
          <p:cNvSpPr txBox="1"/>
          <p:nvPr/>
        </p:nvSpPr>
        <p:spPr>
          <a:xfrm>
            <a:off x="381459" y="1051443"/>
            <a:ext cx="2351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楕円軌道の場合</a:t>
            </a:r>
            <a:endParaRPr kumimoji="1" lang="ja-JP" altLang="en-US" sz="2400" dirty="0"/>
          </a:p>
        </p:txBody>
      </p:sp>
      <p:grpSp>
        <p:nvGrpSpPr>
          <p:cNvPr id="91" name="図形グループ 90"/>
          <p:cNvGrpSpPr/>
          <p:nvPr/>
        </p:nvGrpSpPr>
        <p:grpSpPr>
          <a:xfrm>
            <a:off x="5664168" y="5325401"/>
            <a:ext cx="3057248" cy="1074405"/>
            <a:chOff x="5668212" y="4831913"/>
            <a:chExt cx="3057248" cy="1074405"/>
          </a:xfrm>
        </p:grpSpPr>
        <p:sp>
          <p:nvSpPr>
            <p:cNvPr id="73" name="テキスト ボックス 72"/>
            <p:cNvSpPr txBox="1"/>
            <p:nvPr/>
          </p:nvSpPr>
          <p:spPr>
            <a:xfrm>
              <a:off x="5668212" y="4859878"/>
              <a:ext cx="2646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天体の位置を決定</a:t>
              </a:r>
              <a:endParaRPr kumimoji="1" lang="ja-JP" altLang="en-US" sz="2400" dirty="0"/>
            </a:p>
          </p:txBody>
        </p:sp>
        <p:sp>
          <p:nvSpPr>
            <p:cNvPr id="75" name="テキスト ボックス 74"/>
            <p:cNvSpPr txBox="1"/>
            <p:nvPr/>
          </p:nvSpPr>
          <p:spPr>
            <a:xfrm>
              <a:off x="6092833" y="5383098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離心近点離角</a:t>
              </a:r>
              <a:endParaRPr kumimoji="1" lang="ja-JP" altLang="en-US" sz="2400" dirty="0"/>
            </a:p>
          </p:txBody>
        </p:sp>
        <p:sp>
          <p:nvSpPr>
            <p:cNvPr id="85" name="角丸四角形 84"/>
            <p:cNvSpPr/>
            <p:nvPr/>
          </p:nvSpPr>
          <p:spPr>
            <a:xfrm>
              <a:off x="5682868" y="4831913"/>
              <a:ext cx="3042592" cy="1074405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95" name="図形グループ 94"/>
          <p:cNvGrpSpPr/>
          <p:nvPr/>
        </p:nvGrpSpPr>
        <p:grpSpPr>
          <a:xfrm>
            <a:off x="1139582" y="5018138"/>
            <a:ext cx="2954655" cy="1418113"/>
            <a:chOff x="629226" y="5072407"/>
            <a:chExt cx="2954655" cy="1418113"/>
          </a:xfrm>
        </p:grpSpPr>
        <p:sp>
          <p:nvSpPr>
            <p:cNvPr id="92" name="テキスト ボックス 91"/>
            <p:cNvSpPr txBox="1"/>
            <p:nvPr/>
          </p:nvSpPr>
          <p:spPr>
            <a:xfrm>
              <a:off x="629226" y="5072407"/>
              <a:ext cx="29546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位置と速度の６変数</a:t>
              </a:r>
              <a:endParaRPr kumimoji="1" lang="ja-JP" altLang="en-US" sz="2400" dirty="0"/>
            </a:p>
          </p:txBody>
        </p:sp>
        <p:sp>
          <p:nvSpPr>
            <p:cNvPr id="93" name="テキスト ボックス 92"/>
            <p:cNvSpPr txBox="1"/>
            <p:nvPr/>
          </p:nvSpPr>
          <p:spPr>
            <a:xfrm>
              <a:off x="1083906" y="6028855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軌道要素６つ</a:t>
              </a:r>
              <a:endParaRPr kumimoji="1" lang="ja-JP" altLang="en-US" sz="2400" dirty="0"/>
            </a:p>
          </p:txBody>
        </p:sp>
        <p:sp>
          <p:nvSpPr>
            <p:cNvPr id="94" name="上下矢印 93"/>
            <p:cNvSpPr/>
            <p:nvPr/>
          </p:nvSpPr>
          <p:spPr>
            <a:xfrm>
              <a:off x="1932424" y="5576959"/>
              <a:ext cx="303945" cy="441380"/>
            </a:xfrm>
            <a:prstGeom prst="upDownArrow">
              <a:avLst>
                <a:gd name="adj1" fmla="val 26568"/>
                <a:gd name="adj2" fmla="val 41631"/>
              </a:avLst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108" name="図形グループ 107"/>
          <p:cNvGrpSpPr/>
          <p:nvPr/>
        </p:nvGrpSpPr>
        <p:grpSpPr>
          <a:xfrm>
            <a:off x="136434" y="1609936"/>
            <a:ext cx="5462943" cy="3278218"/>
            <a:chOff x="136432" y="1609936"/>
            <a:chExt cx="5462943" cy="3278218"/>
          </a:xfrm>
        </p:grpSpPr>
        <p:grpSp>
          <p:nvGrpSpPr>
            <p:cNvPr id="74" name="図形グループ 73"/>
            <p:cNvGrpSpPr/>
            <p:nvPr/>
          </p:nvGrpSpPr>
          <p:grpSpPr>
            <a:xfrm>
              <a:off x="136432" y="1609936"/>
              <a:ext cx="5462943" cy="3278218"/>
              <a:chOff x="182493" y="1500568"/>
              <a:chExt cx="5462943" cy="3278218"/>
            </a:xfrm>
          </p:grpSpPr>
          <p:grpSp>
            <p:nvGrpSpPr>
              <p:cNvPr id="47" name="図形グループ 46"/>
              <p:cNvGrpSpPr>
                <a:grpSpLocks noChangeAspect="1"/>
              </p:cNvGrpSpPr>
              <p:nvPr/>
            </p:nvGrpSpPr>
            <p:grpSpPr>
              <a:xfrm>
                <a:off x="182493" y="1500568"/>
                <a:ext cx="5462943" cy="3278218"/>
                <a:chOff x="1064590" y="1249247"/>
                <a:chExt cx="4437497" cy="2847070"/>
              </a:xfrm>
            </p:grpSpPr>
            <p:grpSp>
              <p:nvGrpSpPr>
                <p:cNvPr id="44" name="図形グループ 43"/>
                <p:cNvGrpSpPr/>
                <p:nvPr/>
              </p:nvGrpSpPr>
              <p:grpSpPr>
                <a:xfrm>
                  <a:off x="1064590" y="1249247"/>
                  <a:ext cx="4437497" cy="2847070"/>
                  <a:chOff x="4754992" y="1935932"/>
                  <a:chExt cx="4159982" cy="2456653"/>
                </a:xfrm>
              </p:grpSpPr>
              <p:grpSp>
                <p:nvGrpSpPr>
                  <p:cNvPr id="25" name="図形グループ 24"/>
                  <p:cNvGrpSpPr/>
                  <p:nvPr/>
                </p:nvGrpSpPr>
                <p:grpSpPr>
                  <a:xfrm>
                    <a:off x="4754992" y="1935932"/>
                    <a:ext cx="4159982" cy="2456653"/>
                    <a:chOff x="4754992" y="1935932"/>
                    <a:chExt cx="4159982" cy="2456653"/>
                  </a:xfrm>
                </p:grpSpPr>
                <p:pic>
                  <p:nvPicPr>
                    <p:cNvPr id="20" name="図 19" descr="ellipse4.pdf"/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754992" y="1935932"/>
                      <a:ext cx="4159982" cy="2456653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2" name="円弧 21"/>
                    <p:cNvSpPr/>
                    <p:nvPr/>
                  </p:nvSpPr>
                  <p:spPr>
                    <a:xfrm rot="7510646">
                      <a:off x="6608258" y="2909224"/>
                      <a:ext cx="450467" cy="433723"/>
                    </a:xfrm>
                    <a:prstGeom prst="arc">
                      <a:avLst>
                        <a:gd name="adj1" fmla="val 16200000"/>
                        <a:gd name="adj2" fmla="val 15641"/>
                      </a:avLst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  <p:sp>
                  <p:nvSpPr>
                    <p:cNvPr id="23" name="円弧 22"/>
                    <p:cNvSpPr/>
                    <p:nvPr/>
                  </p:nvSpPr>
                  <p:spPr>
                    <a:xfrm rot="2032249">
                      <a:off x="7688109" y="3428232"/>
                      <a:ext cx="450467" cy="433723"/>
                    </a:xfrm>
                    <a:prstGeom prst="arc">
                      <a:avLst>
                        <a:gd name="adj1" fmla="val 16200000"/>
                        <a:gd name="adj2" fmla="val 18607047"/>
                      </a:avLst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  <p:sp>
                  <p:nvSpPr>
                    <p:cNvPr id="24" name="円弧 23"/>
                    <p:cNvSpPr/>
                    <p:nvPr/>
                  </p:nvSpPr>
                  <p:spPr>
                    <a:xfrm rot="4076541">
                      <a:off x="6709178" y="2990059"/>
                      <a:ext cx="390388" cy="332062"/>
                    </a:xfrm>
                    <a:prstGeom prst="arc">
                      <a:avLst>
                        <a:gd name="adj1" fmla="val 17219248"/>
                        <a:gd name="adj2" fmla="val 19843702"/>
                      </a:avLst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</p:grpSp>
              <p:sp>
                <p:nvSpPr>
                  <p:cNvPr id="34" name="テキスト ボックス 33"/>
                  <p:cNvSpPr txBox="1"/>
                  <p:nvPr/>
                </p:nvSpPr>
                <p:spPr>
                  <a:xfrm>
                    <a:off x="5749965" y="2116337"/>
                    <a:ext cx="761290" cy="27677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ja-JP" altLang="en-US" dirty="0" smtClean="0"/>
                      <a:t>軌道面</a:t>
                    </a:r>
                    <a:endParaRPr kumimoji="1" lang="ja-JP" altLang="en-US" dirty="0"/>
                  </a:p>
                </p:txBody>
              </p:sp>
              <p:sp>
                <p:nvSpPr>
                  <p:cNvPr id="36" name="テキスト ボックス 35"/>
                  <p:cNvSpPr txBox="1"/>
                  <p:nvPr/>
                </p:nvSpPr>
                <p:spPr>
                  <a:xfrm>
                    <a:off x="5477922" y="3328019"/>
                    <a:ext cx="709862" cy="27677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ja-JP" altLang="en-US" dirty="0" smtClean="0"/>
                      <a:t>基準面</a:t>
                    </a:r>
                    <a:endParaRPr kumimoji="1" lang="ja-JP" altLang="en-US" dirty="0"/>
                  </a:p>
                </p:txBody>
              </p:sp>
              <p:sp>
                <p:nvSpPr>
                  <p:cNvPr id="38" name="テキスト ボックス 37"/>
                  <p:cNvSpPr txBox="1"/>
                  <p:nvPr/>
                </p:nvSpPr>
                <p:spPr>
                  <a:xfrm>
                    <a:off x="5865116" y="3816265"/>
                    <a:ext cx="733172" cy="27677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ja-JP" altLang="en-US" dirty="0" smtClean="0">
                        <a:solidFill>
                          <a:srgbClr val="000000"/>
                        </a:solidFill>
                      </a:rPr>
                      <a:t>基準線</a:t>
                    </a:r>
                    <a:endParaRPr kumimoji="1" lang="ja-JP" altLang="en-US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sp>
              <p:nvSpPr>
                <p:cNvPr id="45" name="テキスト ボックス 44"/>
                <p:cNvSpPr txBox="1"/>
                <p:nvPr/>
              </p:nvSpPr>
              <p:spPr>
                <a:xfrm>
                  <a:off x="4468849" y="3737807"/>
                  <a:ext cx="750516" cy="3207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dirty="0" smtClean="0"/>
                    <a:t>昇交点</a:t>
                  </a:r>
                  <a:endParaRPr kumimoji="1" lang="ja-JP" altLang="en-US" dirty="0"/>
                </a:p>
              </p:txBody>
            </p:sp>
            <p:sp>
              <p:nvSpPr>
                <p:cNvPr id="46" name="テキスト ボックス 45"/>
                <p:cNvSpPr txBox="1"/>
                <p:nvPr/>
              </p:nvSpPr>
              <p:spPr>
                <a:xfrm>
                  <a:off x="4617512" y="1618701"/>
                  <a:ext cx="766811" cy="3207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dirty="0" smtClean="0">
                      <a:ln w="3175">
                        <a:noFill/>
                      </a:ln>
                      <a:solidFill>
                        <a:srgbClr val="000000"/>
                      </a:solidFill>
                    </a:rPr>
                    <a:t>近日点</a:t>
                  </a:r>
                  <a:endParaRPr kumimoji="1" lang="ja-JP" altLang="en-US" dirty="0">
                    <a:ln w="3175">
                      <a:noFill/>
                    </a:ln>
                    <a:solidFill>
                      <a:srgbClr val="000000"/>
                    </a:solidFill>
                  </a:endParaRPr>
                </a:p>
              </p:txBody>
            </p:sp>
          </p:grpSp>
          <p:pic>
            <p:nvPicPr>
              <p:cNvPr id="49" name="図 48" descr="latex-image-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1918" y="3394104"/>
                <a:ext cx="304800" cy="342900"/>
              </a:xfrm>
              <a:prstGeom prst="rect">
                <a:avLst/>
              </a:prstGeom>
            </p:spPr>
          </p:pic>
          <p:pic>
            <p:nvPicPr>
              <p:cNvPr id="50" name="図 49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6740" y="3105695"/>
                <a:ext cx="279400" cy="215900"/>
              </a:xfrm>
              <a:prstGeom prst="rect">
                <a:avLst/>
              </a:prstGeom>
            </p:spPr>
          </p:pic>
          <p:pic>
            <p:nvPicPr>
              <p:cNvPr id="51" name="図 50" descr="latex-image-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9506" y="3230205"/>
                <a:ext cx="215900" cy="317500"/>
              </a:xfrm>
              <a:prstGeom prst="rect">
                <a:avLst/>
              </a:prstGeom>
            </p:spPr>
          </p:pic>
        </p:grpSp>
        <p:cxnSp>
          <p:nvCxnSpPr>
            <p:cNvPr id="98" name="直線矢印コネクタ 97"/>
            <p:cNvCxnSpPr/>
            <p:nvPr/>
          </p:nvCxnSpPr>
          <p:spPr>
            <a:xfrm flipH="1">
              <a:off x="4568153" y="2393568"/>
              <a:ext cx="325278" cy="73857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矢印コネクタ 105"/>
            <p:cNvCxnSpPr/>
            <p:nvPr/>
          </p:nvCxnSpPr>
          <p:spPr>
            <a:xfrm flipH="1" flipV="1">
              <a:off x="4327370" y="3965363"/>
              <a:ext cx="325278" cy="50999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図 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115" y="5964069"/>
            <a:ext cx="3429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034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独立タイムステップ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40</a:t>
            </a:fld>
            <a:endParaRPr 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57202" y="1150928"/>
            <a:ext cx="7869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粒子ごとに別の時間を持ち，別々に時間発展させる方法</a:t>
            </a:r>
            <a:endParaRPr kumimoji="1" lang="ja-JP" altLang="en-US" sz="2400" dirty="0"/>
          </a:p>
        </p:txBody>
      </p:sp>
      <p:grpSp>
        <p:nvGrpSpPr>
          <p:cNvPr id="107" name="図形グループ 106"/>
          <p:cNvGrpSpPr/>
          <p:nvPr/>
        </p:nvGrpSpPr>
        <p:grpSpPr>
          <a:xfrm>
            <a:off x="4830001" y="2900398"/>
            <a:ext cx="4314001" cy="830997"/>
            <a:chOff x="5251938" y="2531963"/>
            <a:chExt cx="4314001" cy="830997"/>
          </a:xfrm>
        </p:grpSpPr>
        <p:sp>
          <p:nvSpPr>
            <p:cNvPr id="100" name="テキスト ボックス 99"/>
            <p:cNvSpPr txBox="1"/>
            <p:nvPr/>
          </p:nvSpPr>
          <p:spPr>
            <a:xfrm>
              <a:off x="5251938" y="2531963"/>
              <a:ext cx="431400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>
                <a:buFont typeface="+mj-lt"/>
                <a:buAutoNum type="arabicPeriod" startAt="2"/>
              </a:pPr>
              <a:r>
                <a:rPr kumimoji="1" lang="ja-JP" altLang="en-US" sz="2400" dirty="0" smtClean="0">
                  <a:latin typeface="+mn-ea"/>
                </a:rPr>
                <a:t>　　における全ての粒子の</a:t>
              </a:r>
              <a:endParaRPr kumimoji="1" lang="en-US" altLang="ja-JP" sz="2400" dirty="0" smtClean="0">
                <a:latin typeface="+mn-ea"/>
              </a:endParaRPr>
            </a:p>
            <a:p>
              <a:r>
                <a:rPr kumimoji="1" lang="ja-JP" altLang="ja-JP" sz="2400" dirty="0">
                  <a:latin typeface="+mn-ea"/>
                </a:rPr>
                <a:t>　</a:t>
              </a:r>
              <a:r>
                <a:rPr kumimoji="1" lang="ja-JP" altLang="en-US" sz="2400" dirty="0" smtClean="0">
                  <a:latin typeface="+mn-ea"/>
                </a:rPr>
                <a:t>予測子を計算する．</a:t>
              </a:r>
              <a:endParaRPr kumimoji="1" lang="en-US" altLang="ja-JP" sz="2400" dirty="0" smtClean="0">
                <a:latin typeface="+mn-ea"/>
              </a:endParaRPr>
            </a:p>
          </p:txBody>
        </p:sp>
        <p:pic>
          <p:nvPicPr>
            <p:cNvPr id="94" name="図 93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2485" y="2636569"/>
              <a:ext cx="444500" cy="302260"/>
            </a:xfrm>
            <a:prstGeom prst="rect">
              <a:avLst/>
            </a:prstGeom>
          </p:spPr>
        </p:pic>
      </p:grpSp>
      <p:grpSp>
        <p:nvGrpSpPr>
          <p:cNvPr id="106" name="図形グループ 105"/>
          <p:cNvGrpSpPr/>
          <p:nvPr/>
        </p:nvGrpSpPr>
        <p:grpSpPr>
          <a:xfrm>
            <a:off x="4830001" y="3740028"/>
            <a:ext cx="3993401" cy="830997"/>
            <a:chOff x="5251938" y="3348573"/>
            <a:chExt cx="3993400" cy="830997"/>
          </a:xfrm>
        </p:grpSpPr>
        <p:sp>
          <p:nvSpPr>
            <p:cNvPr id="101" name="テキスト ボックス 100"/>
            <p:cNvSpPr txBox="1"/>
            <p:nvPr/>
          </p:nvSpPr>
          <p:spPr>
            <a:xfrm>
              <a:off x="5251938" y="3348573"/>
              <a:ext cx="39934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>
                <a:buFont typeface="+mj-lt"/>
                <a:buAutoNum type="arabicPeriod" startAt="3"/>
              </a:pPr>
              <a:r>
                <a:rPr kumimoji="1" lang="ja-JP" altLang="en-US" sz="2400" dirty="0" smtClean="0">
                  <a:latin typeface="+mn-ea"/>
                </a:rPr>
                <a:t>　　のみ修正子を用いて</a:t>
              </a:r>
              <a:endParaRPr kumimoji="1" lang="en-US" altLang="ja-JP" sz="2400" dirty="0" smtClean="0">
                <a:latin typeface="+mn-ea"/>
              </a:endParaRPr>
            </a:p>
            <a:p>
              <a:r>
                <a:rPr kumimoji="1" lang="ja-JP" altLang="ja-JP" sz="2400" dirty="0">
                  <a:latin typeface="+mn-ea"/>
                </a:rPr>
                <a:t>　</a:t>
              </a:r>
              <a:r>
                <a:rPr kumimoji="1" lang="ja-JP" altLang="en-US" sz="2400" dirty="0" smtClean="0">
                  <a:latin typeface="+mn-ea"/>
                </a:rPr>
                <a:t>更新する．</a:t>
              </a:r>
              <a:endParaRPr kumimoji="1" lang="en-US" altLang="ja-JP" sz="2400" dirty="0">
                <a:latin typeface="+mn-ea"/>
              </a:endParaRPr>
            </a:p>
          </p:txBody>
        </p:sp>
        <p:pic>
          <p:nvPicPr>
            <p:cNvPr id="103" name="図 102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2485" y="3419988"/>
              <a:ext cx="471170" cy="320040"/>
            </a:xfrm>
            <a:prstGeom prst="rect">
              <a:avLst/>
            </a:prstGeom>
          </p:spPr>
        </p:pic>
      </p:grpSp>
      <p:grpSp>
        <p:nvGrpSpPr>
          <p:cNvPr id="105" name="図形グループ 104"/>
          <p:cNvGrpSpPr/>
          <p:nvPr/>
        </p:nvGrpSpPr>
        <p:grpSpPr>
          <a:xfrm>
            <a:off x="4830001" y="4571026"/>
            <a:ext cx="4185761" cy="1938992"/>
            <a:chOff x="5222792" y="4243326"/>
            <a:chExt cx="4185760" cy="1938992"/>
          </a:xfrm>
        </p:grpSpPr>
        <p:sp>
          <p:nvSpPr>
            <p:cNvPr id="102" name="テキスト ボックス 101"/>
            <p:cNvSpPr txBox="1"/>
            <p:nvPr/>
          </p:nvSpPr>
          <p:spPr>
            <a:xfrm>
              <a:off x="5222792" y="4243326"/>
              <a:ext cx="4185760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>
                <a:buFont typeface="+mj-lt"/>
                <a:buAutoNum type="arabicPeriod" startAt="4"/>
              </a:pPr>
              <a:r>
                <a:rPr kumimoji="1" lang="ja-JP" altLang="en-US" sz="2400" dirty="0" smtClean="0">
                  <a:latin typeface="+mn-ea"/>
                </a:rPr>
                <a:t>新たな　　　を計算し，</a:t>
              </a:r>
              <a:endParaRPr kumimoji="1" lang="en-US" altLang="ja-JP" sz="2400" dirty="0" smtClean="0">
                <a:latin typeface="+mn-ea"/>
              </a:endParaRPr>
            </a:p>
            <a:p>
              <a:r>
                <a:rPr kumimoji="1" lang="ja-JP" altLang="ja-JP" sz="2400" dirty="0" smtClean="0">
                  <a:latin typeface="+mn-ea"/>
                </a:rPr>
                <a:t>　</a:t>
              </a:r>
              <a:r>
                <a:rPr kumimoji="1" lang="ja-JP" altLang="en-US" sz="2400" dirty="0" smtClean="0">
                  <a:latin typeface="+mn-ea"/>
                </a:rPr>
                <a:t>　　　　　　を新たな</a:t>
              </a:r>
              <a:endParaRPr kumimoji="1" lang="en-US" altLang="ja-JP" sz="2400" dirty="0" smtClean="0">
                <a:latin typeface="+mn-ea"/>
              </a:endParaRPr>
            </a:p>
            <a:p>
              <a:r>
                <a:rPr kumimoji="1" lang="ja-JP" altLang="ja-JP" sz="2400" dirty="0">
                  <a:latin typeface="+mn-ea"/>
                </a:rPr>
                <a:t>　</a:t>
              </a:r>
              <a:r>
                <a:rPr kumimoji="1" lang="ja-JP" altLang="en-US" sz="2400" dirty="0" smtClean="0">
                  <a:latin typeface="+mn-ea"/>
                </a:rPr>
                <a:t>として更新して１に戻る．</a:t>
              </a:r>
              <a:endParaRPr kumimoji="1" lang="en-US" altLang="ja-JP" sz="2400" dirty="0" smtClean="0">
                <a:latin typeface="+mn-ea"/>
              </a:endParaRPr>
            </a:p>
            <a:p>
              <a:r>
                <a:rPr kumimoji="1" lang="ja-JP" altLang="ja-JP" sz="2400" dirty="0" smtClean="0">
                  <a:latin typeface="+mn-ea"/>
                </a:rPr>
                <a:t>　</a:t>
              </a:r>
              <a:r>
                <a:rPr kumimoji="1" lang="ja-JP" altLang="en-US" sz="2400" dirty="0" smtClean="0">
                  <a:latin typeface="+mn-ea"/>
                </a:rPr>
                <a:t>このとき　　以外は予測子</a:t>
              </a:r>
              <a:endParaRPr kumimoji="1" lang="en-US" altLang="ja-JP" sz="2400" dirty="0" smtClean="0">
                <a:latin typeface="+mn-ea"/>
              </a:endParaRPr>
            </a:p>
            <a:p>
              <a:r>
                <a:rPr kumimoji="1" lang="ja-JP" altLang="en-US" sz="2400" dirty="0" smtClean="0">
                  <a:latin typeface="+mn-ea"/>
                </a:rPr>
                <a:t>　を捨ててもとに戻る．</a:t>
              </a:r>
              <a:endParaRPr kumimoji="1" lang="ja-JP" altLang="en-US" sz="2400" dirty="0">
                <a:latin typeface="+mn-ea"/>
              </a:endParaRPr>
            </a:p>
          </p:txBody>
        </p:sp>
        <p:pic>
          <p:nvPicPr>
            <p:cNvPr id="95" name="図 94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9628" y="4311356"/>
              <a:ext cx="755650" cy="355600"/>
            </a:xfrm>
            <a:prstGeom prst="rect">
              <a:avLst/>
            </a:prstGeom>
          </p:spPr>
        </p:pic>
        <p:pic>
          <p:nvPicPr>
            <p:cNvPr id="96" name="図 95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2155" y="4676422"/>
              <a:ext cx="1697990" cy="355600"/>
            </a:xfrm>
            <a:prstGeom prst="rect">
              <a:avLst/>
            </a:prstGeom>
          </p:spPr>
        </p:pic>
        <p:pic>
          <p:nvPicPr>
            <p:cNvPr id="97" name="図 96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8353" y="4676422"/>
              <a:ext cx="497840" cy="320040"/>
            </a:xfrm>
            <a:prstGeom prst="rect">
              <a:avLst/>
            </a:prstGeom>
          </p:spPr>
        </p:pic>
        <p:pic>
          <p:nvPicPr>
            <p:cNvPr id="104" name="図 103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8481" y="5403410"/>
              <a:ext cx="471170" cy="320040"/>
            </a:xfrm>
            <a:prstGeom prst="rect">
              <a:avLst/>
            </a:prstGeom>
          </p:spPr>
        </p:pic>
      </p:grpSp>
      <p:pic>
        <p:nvPicPr>
          <p:cNvPr id="88" name="図 8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95" y="2205356"/>
            <a:ext cx="106680" cy="222250"/>
          </a:xfrm>
          <a:prstGeom prst="rect">
            <a:avLst/>
          </a:prstGeom>
        </p:spPr>
      </p:pic>
      <p:pic>
        <p:nvPicPr>
          <p:cNvPr id="89" name="図 8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3251835"/>
            <a:ext cx="133351" cy="222250"/>
          </a:xfrm>
          <a:prstGeom prst="rect">
            <a:avLst/>
          </a:prstGeom>
        </p:spPr>
      </p:pic>
      <p:pic>
        <p:nvPicPr>
          <p:cNvPr id="90" name="図 8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1" y="4304031"/>
            <a:ext cx="142240" cy="231140"/>
          </a:xfrm>
          <a:prstGeom prst="rect">
            <a:avLst/>
          </a:prstGeom>
        </p:spPr>
      </p:pic>
      <p:cxnSp>
        <p:nvCxnSpPr>
          <p:cNvPr id="11" name="直線コネクタ 10"/>
          <p:cNvCxnSpPr/>
          <p:nvPr/>
        </p:nvCxnSpPr>
        <p:spPr>
          <a:xfrm flipH="1">
            <a:off x="814409" y="1924051"/>
            <a:ext cx="1" cy="315088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図 28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90" y="5196220"/>
            <a:ext cx="773431" cy="257810"/>
          </a:xfrm>
          <a:prstGeom prst="rect">
            <a:avLst/>
          </a:prstGeom>
        </p:spPr>
      </p:pic>
      <p:grpSp>
        <p:nvGrpSpPr>
          <p:cNvPr id="62" name="図形グループ 61"/>
          <p:cNvGrpSpPr/>
          <p:nvPr/>
        </p:nvGrpSpPr>
        <p:grpSpPr>
          <a:xfrm>
            <a:off x="812800" y="2316480"/>
            <a:ext cx="2214880" cy="2426970"/>
            <a:chOff x="812800" y="2316480"/>
            <a:chExt cx="2214880" cy="2426970"/>
          </a:xfrm>
        </p:grpSpPr>
        <p:cxnSp>
          <p:nvCxnSpPr>
            <p:cNvPr id="8" name="直線矢印コネクタ 7"/>
            <p:cNvCxnSpPr/>
            <p:nvPr/>
          </p:nvCxnSpPr>
          <p:spPr>
            <a:xfrm>
              <a:off x="833120" y="2316480"/>
              <a:ext cx="995680" cy="0"/>
            </a:xfrm>
            <a:prstGeom prst="straightConnector1">
              <a:avLst/>
            </a:prstGeom>
            <a:ln>
              <a:solidFill>
                <a:srgbClr val="31859C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矢印コネクタ 13"/>
            <p:cNvCxnSpPr/>
            <p:nvPr/>
          </p:nvCxnSpPr>
          <p:spPr>
            <a:xfrm>
              <a:off x="812800" y="3362960"/>
              <a:ext cx="1778000" cy="0"/>
            </a:xfrm>
            <a:prstGeom prst="straightConnector1">
              <a:avLst/>
            </a:prstGeom>
            <a:ln>
              <a:solidFill>
                <a:srgbClr val="31859C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矢印コネクタ 14"/>
            <p:cNvCxnSpPr/>
            <p:nvPr/>
          </p:nvCxnSpPr>
          <p:spPr>
            <a:xfrm>
              <a:off x="833120" y="4419600"/>
              <a:ext cx="2194560" cy="0"/>
            </a:xfrm>
            <a:prstGeom prst="straightConnector1">
              <a:avLst/>
            </a:prstGeom>
            <a:ln>
              <a:solidFill>
                <a:srgbClr val="31859C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図 33" descr="latex-image-1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670" y="2396490"/>
              <a:ext cx="480060" cy="293370"/>
            </a:xfrm>
            <a:prstGeom prst="rect">
              <a:avLst/>
            </a:prstGeom>
          </p:spPr>
        </p:pic>
        <p:pic>
          <p:nvPicPr>
            <p:cNvPr id="35" name="図 34" descr="latex-image-1.pdf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670" y="3446658"/>
              <a:ext cx="488950" cy="293370"/>
            </a:xfrm>
            <a:prstGeom prst="rect">
              <a:avLst/>
            </a:prstGeom>
          </p:spPr>
        </p:pic>
        <p:pic>
          <p:nvPicPr>
            <p:cNvPr id="36" name="図 35" descr="latex-image-1.pdf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780" y="4450080"/>
              <a:ext cx="488950" cy="293370"/>
            </a:xfrm>
            <a:prstGeom prst="rect">
              <a:avLst/>
            </a:prstGeom>
          </p:spPr>
        </p:pic>
      </p:grpSp>
      <p:grpSp>
        <p:nvGrpSpPr>
          <p:cNvPr id="79" name="図形グループ 78"/>
          <p:cNvGrpSpPr/>
          <p:nvPr/>
        </p:nvGrpSpPr>
        <p:grpSpPr>
          <a:xfrm>
            <a:off x="1606551" y="1924051"/>
            <a:ext cx="444500" cy="3574430"/>
            <a:chOff x="1606550" y="1924050"/>
            <a:chExt cx="444500" cy="3574430"/>
          </a:xfrm>
        </p:grpSpPr>
        <p:cxnSp>
          <p:nvCxnSpPr>
            <p:cNvPr id="42" name="直線コネクタ 41"/>
            <p:cNvCxnSpPr/>
            <p:nvPr/>
          </p:nvCxnSpPr>
          <p:spPr>
            <a:xfrm flipH="1">
              <a:off x="1828799" y="1924050"/>
              <a:ext cx="1" cy="3150885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図 43" descr="latex-image-1.pdf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6550" y="5196220"/>
              <a:ext cx="444500" cy="302260"/>
            </a:xfrm>
            <a:prstGeom prst="rect">
              <a:avLst/>
            </a:prstGeom>
          </p:spPr>
        </p:pic>
      </p:grpSp>
      <p:grpSp>
        <p:nvGrpSpPr>
          <p:cNvPr id="80" name="図形グループ 79"/>
          <p:cNvGrpSpPr/>
          <p:nvPr/>
        </p:nvGrpSpPr>
        <p:grpSpPr>
          <a:xfrm>
            <a:off x="1828802" y="2316480"/>
            <a:ext cx="1971039" cy="380584"/>
            <a:chOff x="1828800" y="2316480"/>
            <a:chExt cx="1971039" cy="380584"/>
          </a:xfrm>
        </p:grpSpPr>
        <p:cxnSp>
          <p:nvCxnSpPr>
            <p:cNvPr id="18" name="直線矢印コネクタ 17"/>
            <p:cNvCxnSpPr/>
            <p:nvPr/>
          </p:nvCxnSpPr>
          <p:spPr>
            <a:xfrm>
              <a:off x="1828800" y="2316480"/>
              <a:ext cx="1971039" cy="0"/>
            </a:xfrm>
            <a:prstGeom prst="straightConnector1">
              <a:avLst/>
            </a:prstGeom>
            <a:ln>
              <a:solidFill>
                <a:srgbClr val="31859C"/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6" name="図 65" descr="latex-image-1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0185" y="2403694"/>
              <a:ext cx="480060" cy="293370"/>
            </a:xfrm>
            <a:prstGeom prst="rect">
              <a:avLst/>
            </a:prstGeom>
          </p:spPr>
        </p:pic>
      </p:grpSp>
      <p:grpSp>
        <p:nvGrpSpPr>
          <p:cNvPr id="81" name="図形グループ 80"/>
          <p:cNvGrpSpPr/>
          <p:nvPr/>
        </p:nvGrpSpPr>
        <p:grpSpPr>
          <a:xfrm>
            <a:off x="2399030" y="1924051"/>
            <a:ext cx="444500" cy="3574430"/>
            <a:chOff x="2399029" y="1924050"/>
            <a:chExt cx="444500" cy="3574430"/>
          </a:xfrm>
        </p:grpSpPr>
        <p:cxnSp>
          <p:nvCxnSpPr>
            <p:cNvPr id="43" name="直線コネクタ 42"/>
            <p:cNvCxnSpPr/>
            <p:nvPr/>
          </p:nvCxnSpPr>
          <p:spPr>
            <a:xfrm flipH="1">
              <a:off x="2590799" y="1924050"/>
              <a:ext cx="1" cy="3150885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図 44" descr="latex-image-1.pdf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9029" y="5196220"/>
              <a:ext cx="444500" cy="302260"/>
            </a:xfrm>
            <a:prstGeom prst="rect">
              <a:avLst/>
            </a:prstGeom>
          </p:spPr>
        </p:pic>
      </p:grpSp>
      <p:grpSp>
        <p:nvGrpSpPr>
          <p:cNvPr id="82" name="図形グループ 81"/>
          <p:cNvGrpSpPr/>
          <p:nvPr/>
        </p:nvGrpSpPr>
        <p:grpSpPr>
          <a:xfrm>
            <a:off x="2590801" y="3362960"/>
            <a:ext cx="2316481" cy="377068"/>
            <a:chOff x="2590799" y="3362960"/>
            <a:chExt cx="2316481" cy="377068"/>
          </a:xfrm>
        </p:grpSpPr>
        <p:cxnSp>
          <p:nvCxnSpPr>
            <p:cNvPr id="22" name="直線矢印コネクタ 21"/>
            <p:cNvCxnSpPr/>
            <p:nvPr/>
          </p:nvCxnSpPr>
          <p:spPr>
            <a:xfrm>
              <a:off x="2590799" y="3362960"/>
              <a:ext cx="2316481" cy="0"/>
            </a:xfrm>
            <a:prstGeom prst="straightConnector1">
              <a:avLst/>
            </a:prstGeom>
            <a:ln>
              <a:solidFill>
                <a:srgbClr val="31859C"/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図 66" descr="latex-image-1.pdf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3204" y="3446658"/>
              <a:ext cx="488950" cy="293370"/>
            </a:xfrm>
            <a:prstGeom prst="rect">
              <a:avLst/>
            </a:prstGeom>
          </p:spPr>
        </p:pic>
      </p:grpSp>
      <p:grpSp>
        <p:nvGrpSpPr>
          <p:cNvPr id="83" name="図形グループ 82"/>
          <p:cNvGrpSpPr/>
          <p:nvPr/>
        </p:nvGrpSpPr>
        <p:grpSpPr>
          <a:xfrm>
            <a:off x="2843530" y="1924050"/>
            <a:ext cx="444500" cy="3575700"/>
            <a:chOff x="2843529" y="1924050"/>
            <a:chExt cx="444500" cy="3575700"/>
          </a:xfrm>
        </p:grpSpPr>
        <p:cxnSp>
          <p:nvCxnSpPr>
            <p:cNvPr id="54" name="直線コネクタ 53"/>
            <p:cNvCxnSpPr/>
            <p:nvPr/>
          </p:nvCxnSpPr>
          <p:spPr>
            <a:xfrm flipH="1">
              <a:off x="3027679" y="1924050"/>
              <a:ext cx="1" cy="3150885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図 56" descr="latex-image-1.pdf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3529" y="5197490"/>
              <a:ext cx="444500" cy="302260"/>
            </a:xfrm>
            <a:prstGeom prst="rect">
              <a:avLst/>
            </a:prstGeom>
          </p:spPr>
        </p:pic>
      </p:grpSp>
      <p:grpSp>
        <p:nvGrpSpPr>
          <p:cNvPr id="84" name="図形グループ 83"/>
          <p:cNvGrpSpPr/>
          <p:nvPr/>
        </p:nvGrpSpPr>
        <p:grpSpPr>
          <a:xfrm>
            <a:off x="3037840" y="4419600"/>
            <a:ext cx="1259840" cy="354330"/>
            <a:chOff x="3037840" y="4419600"/>
            <a:chExt cx="1259840" cy="354330"/>
          </a:xfrm>
        </p:grpSpPr>
        <p:cxnSp>
          <p:nvCxnSpPr>
            <p:cNvPr id="23" name="直線矢印コネクタ 22"/>
            <p:cNvCxnSpPr/>
            <p:nvPr/>
          </p:nvCxnSpPr>
          <p:spPr>
            <a:xfrm>
              <a:off x="3037840" y="4419600"/>
              <a:ext cx="1259840" cy="0"/>
            </a:xfrm>
            <a:prstGeom prst="straightConnector1">
              <a:avLst/>
            </a:prstGeom>
            <a:ln>
              <a:solidFill>
                <a:srgbClr val="31859C"/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5" name="図 74" descr="latex-image-1.pdf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0065" y="4480560"/>
              <a:ext cx="488950" cy="293370"/>
            </a:xfrm>
            <a:prstGeom prst="rect">
              <a:avLst/>
            </a:prstGeom>
          </p:spPr>
        </p:pic>
      </p:grpSp>
      <p:grpSp>
        <p:nvGrpSpPr>
          <p:cNvPr id="85" name="図形グループ 84"/>
          <p:cNvGrpSpPr/>
          <p:nvPr/>
        </p:nvGrpSpPr>
        <p:grpSpPr>
          <a:xfrm>
            <a:off x="3606786" y="1924050"/>
            <a:ext cx="444500" cy="3575700"/>
            <a:chOff x="2843529" y="1924050"/>
            <a:chExt cx="444500" cy="3575700"/>
          </a:xfrm>
        </p:grpSpPr>
        <p:cxnSp>
          <p:nvCxnSpPr>
            <p:cNvPr id="86" name="直線コネクタ 85"/>
            <p:cNvCxnSpPr/>
            <p:nvPr/>
          </p:nvCxnSpPr>
          <p:spPr>
            <a:xfrm flipH="1">
              <a:off x="3027679" y="1924050"/>
              <a:ext cx="1" cy="3150885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7" name="図 86" descr="latex-image-1.pdf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3529" y="5197490"/>
              <a:ext cx="444500" cy="302260"/>
            </a:xfrm>
            <a:prstGeom prst="rect">
              <a:avLst/>
            </a:prstGeom>
          </p:spPr>
        </p:pic>
      </p:grpSp>
      <p:sp>
        <p:nvSpPr>
          <p:cNvPr id="59" name="円/楕円 58"/>
          <p:cNvSpPr>
            <a:spLocks noChangeAspect="1"/>
          </p:cNvSpPr>
          <p:nvPr/>
        </p:nvSpPr>
        <p:spPr>
          <a:xfrm>
            <a:off x="739648" y="2238144"/>
            <a:ext cx="146304" cy="14630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円/楕円 59"/>
          <p:cNvSpPr>
            <a:spLocks noChangeAspect="1"/>
          </p:cNvSpPr>
          <p:nvPr/>
        </p:nvSpPr>
        <p:spPr>
          <a:xfrm>
            <a:off x="741256" y="3277616"/>
            <a:ext cx="146304" cy="14630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円/楕円 60"/>
          <p:cNvSpPr>
            <a:spLocks noChangeAspect="1"/>
          </p:cNvSpPr>
          <p:nvPr/>
        </p:nvSpPr>
        <p:spPr>
          <a:xfrm>
            <a:off x="741256" y="4339440"/>
            <a:ext cx="146304" cy="14630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3" name="図形グループ 2"/>
          <p:cNvGrpSpPr/>
          <p:nvPr/>
        </p:nvGrpSpPr>
        <p:grpSpPr>
          <a:xfrm>
            <a:off x="4829999" y="1739865"/>
            <a:ext cx="3856440" cy="1200328"/>
            <a:chOff x="4907280" y="1739865"/>
            <a:chExt cx="3856440" cy="1200328"/>
          </a:xfrm>
        </p:grpSpPr>
        <p:grpSp>
          <p:nvGrpSpPr>
            <p:cNvPr id="108" name="図形グループ 107"/>
            <p:cNvGrpSpPr/>
            <p:nvPr/>
          </p:nvGrpSpPr>
          <p:grpSpPr>
            <a:xfrm>
              <a:off x="4907280" y="1739865"/>
              <a:ext cx="3856440" cy="1200328"/>
              <a:chOff x="5222792" y="1721675"/>
              <a:chExt cx="3856440" cy="1200328"/>
            </a:xfrm>
          </p:grpSpPr>
          <p:sp>
            <p:nvSpPr>
              <p:cNvPr id="98" name="テキスト ボックス 97"/>
              <p:cNvSpPr txBox="1"/>
              <p:nvPr/>
            </p:nvSpPr>
            <p:spPr>
              <a:xfrm>
                <a:off x="5222792" y="1721675"/>
                <a:ext cx="3856440" cy="1200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kumimoji="1" lang="ja-JP" altLang="en-US" sz="2400" dirty="0" smtClean="0">
                    <a:latin typeface="+mn-ea"/>
                  </a:rPr>
                  <a:t>　　　　が最小となる</a:t>
                </a:r>
                <a:endParaRPr kumimoji="1" lang="en-US" altLang="ja-JP" sz="2400" dirty="0" smtClean="0">
                  <a:latin typeface="+mn-ea"/>
                </a:endParaRPr>
              </a:p>
              <a:p>
                <a:r>
                  <a:rPr kumimoji="1" lang="ja-JP" altLang="en-US" sz="2400" dirty="0" smtClean="0">
                    <a:latin typeface="+mn-ea"/>
                  </a:rPr>
                  <a:t>　</a:t>
                </a:r>
                <a:r>
                  <a:rPr kumimoji="1" lang="ja-JP" altLang="ja-JP" sz="2400" dirty="0" smtClean="0">
                    <a:latin typeface="+mn-ea"/>
                  </a:rPr>
                  <a:t>　</a:t>
                </a:r>
                <a:r>
                  <a:rPr kumimoji="1" lang="ja-JP" altLang="en-US" sz="2400" dirty="0" smtClean="0">
                    <a:latin typeface="+mn-ea"/>
                  </a:rPr>
                  <a:t>　を選び，その時間を</a:t>
                </a:r>
                <a:endParaRPr kumimoji="1" lang="en-US" altLang="ja-JP" sz="2400" dirty="0" smtClean="0">
                  <a:latin typeface="+mn-ea"/>
                </a:endParaRPr>
              </a:p>
              <a:p>
                <a:r>
                  <a:rPr kumimoji="1" lang="ja-JP" altLang="en-US" sz="2400" dirty="0" smtClean="0">
                    <a:latin typeface="+mn-ea"/>
                  </a:rPr>
                  <a:t>　　　とする．</a:t>
                </a:r>
                <a:endParaRPr kumimoji="1" lang="ja-JP" altLang="en-US" sz="2400" dirty="0">
                  <a:latin typeface="+mn-ea"/>
                </a:endParaRPr>
              </a:p>
            </p:txBody>
          </p:sp>
          <p:pic>
            <p:nvPicPr>
              <p:cNvPr id="92" name="図 91" descr="latex-image-1.pdf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92155" y="1788892"/>
                <a:ext cx="1120140" cy="328930"/>
              </a:xfrm>
              <a:prstGeom prst="rect">
                <a:avLst/>
              </a:prstGeom>
            </p:spPr>
          </p:pic>
          <p:pic>
            <p:nvPicPr>
              <p:cNvPr id="93" name="図 92" descr="latex-image-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92155" y="2156460"/>
                <a:ext cx="471170" cy="320040"/>
              </a:xfrm>
              <a:prstGeom prst="rect">
                <a:avLst/>
              </a:prstGeom>
            </p:spPr>
          </p:pic>
        </p:grpSp>
        <p:pic>
          <p:nvPicPr>
            <p:cNvPr id="58" name="図 57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3915" y="2545934"/>
              <a:ext cx="444500" cy="302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4410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1423E-6 -1.37436E-6 L 0.11047 -1.37436E-6 " pathEditMode="relative" ptsTypes="AA">
                                      <p:cBhvr>
                                        <p:cTn id="14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0.0007 L 0.1951 0.0025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55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0.00069 L 0.24075 0.0004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4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039 -2.44794E-6 L 0.32598 -2.44794E-6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60" grpId="0" animBg="1"/>
      <p:bldP spid="6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計算精度の確認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41</a:t>
            </a:fld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pic>
        <p:nvPicPr>
          <p:cNvPr id="6" name="図 5" descr="relative_erro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830051"/>
            <a:ext cx="6096000" cy="428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248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軌道長半径（ａ）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42</a:t>
            </a:fld>
            <a:endParaRPr lang="en-US"/>
          </a:p>
        </p:txBody>
      </p:sp>
      <p:pic>
        <p:nvPicPr>
          <p:cNvPr id="3" name="図 2" descr="Move500kyr_axis_5Myr_JUPSA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510" y="1064067"/>
            <a:ext cx="3760471" cy="2640330"/>
          </a:xfrm>
          <a:prstGeom prst="rect">
            <a:avLst/>
          </a:prstGeom>
        </p:spPr>
      </p:pic>
      <p:pic>
        <p:nvPicPr>
          <p:cNvPr id="6" name="図 5" descr="Move500kyr_axis_5Myr_URANE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510" y="3704397"/>
            <a:ext cx="3760471" cy="2640330"/>
          </a:xfrm>
          <a:prstGeom prst="rect">
            <a:avLst/>
          </a:prstGeom>
        </p:spPr>
      </p:pic>
      <p:pic>
        <p:nvPicPr>
          <p:cNvPr id="9" name="図 8" descr="NoMove_axis_5Myr_JUPSA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39" y="1062000"/>
            <a:ext cx="3760471" cy="2640330"/>
          </a:xfrm>
          <a:prstGeom prst="rect">
            <a:avLst/>
          </a:prstGeom>
        </p:spPr>
      </p:pic>
      <p:pic>
        <p:nvPicPr>
          <p:cNvPr id="10" name="図 9" descr="NoMove_axis_5Myr_URANEP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39" y="3704397"/>
            <a:ext cx="3760471" cy="2640330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 rot="16200000">
            <a:off x="-1326228" y="3473566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左：惑星移動なしの計算</a:t>
            </a:r>
            <a:endParaRPr kumimoji="1" lang="ja-JP" altLang="en-US" sz="2400" dirty="0"/>
          </a:p>
        </p:txBody>
      </p:sp>
      <p:sp>
        <p:nvSpPr>
          <p:cNvPr id="11" name="テキスト ボックス 10"/>
          <p:cNvSpPr txBox="1"/>
          <p:nvPr/>
        </p:nvSpPr>
        <p:spPr>
          <a:xfrm rot="5400000">
            <a:off x="7209474" y="3473567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右：惑星移動の計算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56332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離心率（ｅ）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43</a:t>
            </a:fld>
            <a:endParaRPr lang="en-US"/>
          </a:p>
        </p:txBody>
      </p:sp>
      <p:pic>
        <p:nvPicPr>
          <p:cNvPr id="10" name="図 9" descr="NoMove_ecc_5Myr_JUPSA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06" y="1062000"/>
            <a:ext cx="3760471" cy="2640330"/>
          </a:xfrm>
          <a:prstGeom prst="rect">
            <a:avLst/>
          </a:prstGeom>
        </p:spPr>
      </p:pic>
      <p:pic>
        <p:nvPicPr>
          <p:cNvPr id="11" name="図 10" descr="NoMove_ecc_5Myr_URANE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06" y="3702330"/>
            <a:ext cx="3760471" cy="2640330"/>
          </a:xfrm>
          <a:prstGeom prst="rect">
            <a:avLst/>
          </a:prstGeom>
        </p:spPr>
      </p:pic>
      <p:pic>
        <p:nvPicPr>
          <p:cNvPr id="3" name="図 2" descr="Move500kyr_ecc_5Myr_JUPSA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376" y="1062001"/>
            <a:ext cx="3750824" cy="2633557"/>
          </a:xfrm>
          <a:prstGeom prst="rect">
            <a:avLst/>
          </a:prstGeom>
        </p:spPr>
      </p:pic>
      <p:pic>
        <p:nvPicPr>
          <p:cNvPr id="6" name="図 5" descr="Move500kyr_ecc_5Myr_URANEP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730" y="3702330"/>
            <a:ext cx="3760471" cy="2640330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 rot="16200000">
            <a:off x="-1326228" y="3473566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左：惑星移動なしの計算</a:t>
            </a:r>
            <a:endParaRPr kumimoji="1" lang="ja-JP" altLang="en-US" sz="2400" dirty="0"/>
          </a:p>
        </p:txBody>
      </p:sp>
      <p:sp>
        <p:nvSpPr>
          <p:cNvPr id="13" name="テキスト ボックス 12"/>
          <p:cNvSpPr txBox="1"/>
          <p:nvPr/>
        </p:nvSpPr>
        <p:spPr>
          <a:xfrm rot="5400000">
            <a:off x="7209474" y="3473567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右：惑星移動の計算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56788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軌道傾斜角（Ｉ）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44</a:t>
            </a:fld>
            <a:endParaRPr lang="en-US"/>
          </a:p>
        </p:txBody>
      </p:sp>
      <p:pic>
        <p:nvPicPr>
          <p:cNvPr id="3" name="図 2" descr="NoMove_inc_5Myr_JUPSA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95" y="1062000"/>
            <a:ext cx="3760471" cy="2640330"/>
          </a:xfrm>
          <a:prstGeom prst="rect">
            <a:avLst/>
          </a:prstGeom>
        </p:spPr>
      </p:pic>
      <p:pic>
        <p:nvPicPr>
          <p:cNvPr id="8" name="図 7" descr="NoMove_inc_5Myr_URANE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95" y="3702330"/>
            <a:ext cx="3760471" cy="2640330"/>
          </a:xfrm>
          <a:prstGeom prst="rect">
            <a:avLst/>
          </a:prstGeom>
        </p:spPr>
      </p:pic>
      <p:pic>
        <p:nvPicPr>
          <p:cNvPr id="9" name="図 8" descr="Move500kyr_inc_5Myr_JUPSA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366" y="1062000"/>
            <a:ext cx="3760471" cy="2640330"/>
          </a:xfrm>
          <a:prstGeom prst="rect">
            <a:avLst/>
          </a:prstGeom>
        </p:spPr>
      </p:pic>
      <p:pic>
        <p:nvPicPr>
          <p:cNvPr id="10" name="図 9" descr="Move500kyr_inc_5Myr_URANEP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366" y="3702330"/>
            <a:ext cx="3760471" cy="2640330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 rot="16200000">
            <a:off x="-1326228" y="3473566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左：惑星移動なしの計算</a:t>
            </a:r>
            <a:endParaRPr kumimoji="1" lang="ja-JP" altLang="en-US" sz="2400" dirty="0"/>
          </a:p>
        </p:txBody>
      </p:sp>
      <p:sp>
        <p:nvSpPr>
          <p:cNvPr id="12" name="テキスト ボックス 11"/>
          <p:cNvSpPr txBox="1"/>
          <p:nvPr/>
        </p:nvSpPr>
        <p:spPr>
          <a:xfrm rot="5400000">
            <a:off x="7209474" y="3473567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右：惑星移動の計算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05515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昇交点経度（</a:t>
            </a:r>
            <a:r>
              <a:rPr kumimoji="1" lang="en-US" altLang="ja-JP" dirty="0" err="1" smtClean="0"/>
              <a:t>Ω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45</a:t>
            </a:fld>
            <a:endParaRPr lang="en-US"/>
          </a:p>
        </p:txBody>
      </p:sp>
      <p:pic>
        <p:nvPicPr>
          <p:cNvPr id="3" name="図 2" descr="NoMove_capitalOMEGA_5Myr_JUPSA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1" y="1062000"/>
            <a:ext cx="3760471" cy="2640330"/>
          </a:xfrm>
          <a:prstGeom prst="rect">
            <a:avLst/>
          </a:prstGeom>
        </p:spPr>
      </p:pic>
      <p:pic>
        <p:nvPicPr>
          <p:cNvPr id="8" name="図 7" descr="NoMove_capitalOMEGA_5Myr_URANE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1" y="3702330"/>
            <a:ext cx="3760471" cy="2640330"/>
          </a:xfrm>
          <a:prstGeom prst="rect">
            <a:avLst/>
          </a:prstGeom>
        </p:spPr>
      </p:pic>
      <p:pic>
        <p:nvPicPr>
          <p:cNvPr id="9" name="図 8" descr="Move500kyr_capitalOMEGA_5Myr_JUPSA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270" y="1062000"/>
            <a:ext cx="3760471" cy="2640330"/>
          </a:xfrm>
          <a:prstGeom prst="rect">
            <a:avLst/>
          </a:prstGeom>
        </p:spPr>
      </p:pic>
      <p:pic>
        <p:nvPicPr>
          <p:cNvPr id="10" name="図 9" descr="Move500kyr_capitalOMEGA_5Myr_URANEP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270" y="3702330"/>
            <a:ext cx="3760471" cy="2640330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 rot="16200000">
            <a:off x="-1326228" y="3473566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左：惑星移動なしの計算</a:t>
            </a:r>
            <a:endParaRPr kumimoji="1" lang="ja-JP" altLang="en-US" sz="2400" dirty="0"/>
          </a:p>
        </p:txBody>
      </p:sp>
      <p:sp>
        <p:nvSpPr>
          <p:cNvPr id="12" name="テキスト ボックス 11"/>
          <p:cNvSpPr txBox="1"/>
          <p:nvPr/>
        </p:nvSpPr>
        <p:spPr>
          <a:xfrm rot="5400000">
            <a:off x="7209474" y="3473567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右：惑星移動の計算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71681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近日点引数（</a:t>
            </a:r>
            <a:r>
              <a:rPr kumimoji="1" lang="en-US" altLang="ja-JP" dirty="0" err="1" smtClean="0"/>
              <a:t>ω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46</a:t>
            </a:fld>
            <a:endParaRPr lang="en-US"/>
          </a:p>
        </p:txBody>
      </p:sp>
      <p:pic>
        <p:nvPicPr>
          <p:cNvPr id="3" name="図 2" descr="NoMove_smallomega_5Myr_JUPSA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1" y="1062000"/>
            <a:ext cx="3760471" cy="2640330"/>
          </a:xfrm>
          <a:prstGeom prst="rect">
            <a:avLst/>
          </a:prstGeom>
        </p:spPr>
      </p:pic>
      <p:pic>
        <p:nvPicPr>
          <p:cNvPr id="8" name="図 7" descr="NoMove_smallomega_5Myr_URANE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1" y="3702330"/>
            <a:ext cx="3760471" cy="2640330"/>
          </a:xfrm>
          <a:prstGeom prst="rect">
            <a:avLst/>
          </a:prstGeom>
        </p:spPr>
      </p:pic>
      <p:pic>
        <p:nvPicPr>
          <p:cNvPr id="9" name="図 8" descr="Move500kyr_smallomega_5Myr_JUPSA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270" y="1062000"/>
            <a:ext cx="3760471" cy="2640330"/>
          </a:xfrm>
          <a:prstGeom prst="rect">
            <a:avLst/>
          </a:prstGeom>
        </p:spPr>
      </p:pic>
      <p:pic>
        <p:nvPicPr>
          <p:cNvPr id="10" name="図 9" descr="Move500kyr_smallomega_5Myr_URANEP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270" y="3702330"/>
            <a:ext cx="3760471" cy="2640330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 rot="16200000">
            <a:off x="-1326228" y="3473566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左：惑星移動なしの計算</a:t>
            </a:r>
            <a:endParaRPr kumimoji="1" lang="ja-JP" altLang="en-US" sz="2400" dirty="0"/>
          </a:p>
        </p:txBody>
      </p:sp>
      <p:sp>
        <p:nvSpPr>
          <p:cNvPr id="12" name="テキスト ボックス 11"/>
          <p:cNvSpPr txBox="1"/>
          <p:nvPr/>
        </p:nvSpPr>
        <p:spPr>
          <a:xfrm rot="5400000">
            <a:off x="7209474" y="3473567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右：惑星移動の計算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58779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近日点経度（</a:t>
            </a:r>
            <a:r>
              <a:rPr kumimoji="1" lang="en-US" altLang="ja-JP" dirty="0" err="1" smtClean="0"/>
              <a:t>Ω</a:t>
            </a:r>
            <a:r>
              <a:rPr kumimoji="1" lang="ja-JP" altLang="en-US" dirty="0" smtClean="0"/>
              <a:t>＋</a:t>
            </a:r>
            <a:r>
              <a:rPr kumimoji="1" lang="en-US" altLang="ja-JP" dirty="0" err="1" smtClean="0"/>
              <a:t>ω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47</a:t>
            </a:fld>
            <a:endParaRPr lang="en-US"/>
          </a:p>
        </p:txBody>
      </p:sp>
      <p:pic>
        <p:nvPicPr>
          <p:cNvPr id="7" name="図 6" descr="NoMove_curlypi_5Myr_JUPSA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1" y="1062000"/>
            <a:ext cx="3760471" cy="2640330"/>
          </a:xfrm>
          <a:prstGeom prst="rect">
            <a:avLst/>
          </a:prstGeom>
        </p:spPr>
      </p:pic>
      <p:pic>
        <p:nvPicPr>
          <p:cNvPr id="8" name="図 7" descr="NoMove_curlypi_5Myr_URANE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1" y="3702330"/>
            <a:ext cx="3760471" cy="2640330"/>
          </a:xfrm>
          <a:prstGeom prst="rect">
            <a:avLst/>
          </a:prstGeom>
        </p:spPr>
      </p:pic>
      <p:pic>
        <p:nvPicPr>
          <p:cNvPr id="9" name="図 8" descr="Move500kyr_curlypi_5Myr_JUPSA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270" y="1062000"/>
            <a:ext cx="3760471" cy="2640330"/>
          </a:xfrm>
          <a:prstGeom prst="rect">
            <a:avLst/>
          </a:prstGeom>
        </p:spPr>
      </p:pic>
      <p:pic>
        <p:nvPicPr>
          <p:cNvPr id="11" name="図 10" descr="Move500kyr_curlypi_5Myr_URANEP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270" y="3702330"/>
            <a:ext cx="3760471" cy="2640330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 rot="16200000">
            <a:off x="-1326228" y="3473566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左：惑星移動なしの計算</a:t>
            </a:r>
            <a:endParaRPr kumimoji="1" lang="ja-JP" altLang="en-US" sz="2400" dirty="0"/>
          </a:p>
        </p:txBody>
      </p:sp>
      <p:sp>
        <p:nvSpPr>
          <p:cNvPr id="12" name="テキスト ボックス 11"/>
          <p:cNvSpPr txBox="1"/>
          <p:nvPr/>
        </p:nvSpPr>
        <p:spPr>
          <a:xfrm rot="5400000">
            <a:off x="7209474" y="3473567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右：惑星移動の計算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2913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b="0" dirty="0" smtClean="0"/>
              <a:t>計算コードの</a:t>
            </a:r>
            <a:r>
              <a:rPr kumimoji="1" lang="ja-JP" altLang="en-US" b="0" dirty="0" smtClean="0"/>
              <a:t>見直し</a:t>
            </a:r>
            <a:endParaRPr kumimoji="1" lang="ja-JP" altLang="en-US" b="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48</a:t>
            </a:fld>
            <a:endParaRPr lang="en-US"/>
          </a:p>
        </p:txBody>
      </p:sp>
      <p:pic>
        <p:nvPicPr>
          <p:cNvPr id="6" name="図 5" descr="Nbody_tes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23949"/>
            <a:ext cx="5527040" cy="3880687"/>
          </a:xfrm>
          <a:prstGeom prst="rect">
            <a:avLst/>
          </a:prstGeom>
        </p:spPr>
      </p:pic>
      <p:grpSp>
        <p:nvGrpSpPr>
          <p:cNvPr id="8" name="図形グループ 7"/>
          <p:cNvGrpSpPr/>
          <p:nvPr/>
        </p:nvGrpSpPr>
        <p:grpSpPr>
          <a:xfrm>
            <a:off x="457201" y="1348155"/>
            <a:ext cx="2750260" cy="461665"/>
            <a:chOff x="4705618" y="1348154"/>
            <a:chExt cx="2750260" cy="461665"/>
          </a:xfrm>
        </p:grpSpPr>
        <p:pic>
          <p:nvPicPr>
            <p:cNvPr id="7" name="図 6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2278" y="1408356"/>
              <a:ext cx="863600" cy="274320"/>
            </a:xfrm>
            <a:prstGeom prst="rect">
              <a:avLst/>
            </a:prstGeom>
          </p:spPr>
        </p:pic>
        <p:sp>
          <p:nvSpPr>
            <p:cNvPr id="3" name="テキスト ボックス 2"/>
            <p:cNvSpPr txBox="1"/>
            <p:nvPr/>
          </p:nvSpPr>
          <p:spPr>
            <a:xfrm>
              <a:off x="4705618" y="1348154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（実行時間）</a:t>
              </a:r>
              <a:endParaRPr kumimoji="1" lang="ja-JP" altLang="en-US" sz="2400" dirty="0"/>
            </a:p>
          </p:txBody>
        </p:sp>
      </p:grpSp>
      <p:sp>
        <p:nvSpPr>
          <p:cNvPr id="9" name="テキスト ボックス 8"/>
          <p:cNvSpPr txBox="1"/>
          <p:nvPr/>
        </p:nvSpPr>
        <p:spPr>
          <a:xfrm>
            <a:off x="3272699" y="134815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を仮定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12997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</a:t>
            </a:fld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平均運動共鳴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91499" y="1019901"/>
            <a:ext cx="769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ja-JP" altLang="en-US" sz="2800" dirty="0" smtClean="0">
                <a:solidFill>
                  <a:srgbClr val="31859C"/>
                </a:solidFill>
              </a:rPr>
              <a:t>平均運動共鳴</a:t>
            </a:r>
            <a:r>
              <a:rPr kumimoji="1" lang="ja-JP" altLang="en-US" sz="2800" dirty="0" smtClean="0"/>
              <a:t>（</a:t>
            </a:r>
            <a:r>
              <a:rPr kumimoji="1" lang="en-US" altLang="ja-JP" sz="2800" dirty="0" smtClean="0">
                <a:latin typeface="+mn-ea"/>
              </a:rPr>
              <a:t>Mean Motion Resonance</a:t>
            </a:r>
            <a:r>
              <a:rPr kumimoji="1" lang="ja-JP" altLang="en-US" sz="2800" dirty="0" smtClean="0">
                <a:latin typeface="+mn-ea"/>
              </a:rPr>
              <a:t>）</a:t>
            </a:r>
            <a:endParaRPr kumimoji="1" lang="ja-JP" altLang="en-US" sz="2800" dirty="0">
              <a:latin typeface="+mn-ea"/>
            </a:endParaRPr>
          </a:p>
        </p:txBody>
      </p:sp>
      <p:grpSp>
        <p:nvGrpSpPr>
          <p:cNvPr id="40" name="図形グループ 39"/>
          <p:cNvGrpSpPr/>
          <p:nvPr/>
        </p:nvGrpSpPr>
        <p:grpSpPr>
          <a:xfrm>
            <a:off x="5165868" y="1649948"/>
            <a:ext cx="3623502" cy="603153"/>
            <a:chOff x="965988" y="2248578"/>
            <a:chExt cx="3623501" cy="603153"/>
          </a:xfrm>
        </p:grpSpPr>
        <p:grpSp>
          <p:nvGrpSpPr>
            <p:cNvPr id="9" name="図形グループ 8"/>
            <p:cNvGrpSpPr/>
            <p:nvPr/>
          </p:nvGrpSpPr>
          <p:grpSpPr>
            <a:xfrm>
              <a:off x="965988" y="2294708"/>
              <a:ext cx="3623501" cy="461665"/>
              <a:chOff x="965988" y="3218602"/>
              <a:chExt cx="3623501" cy="461665"/>
            </a:xfrm>
          </p:grpSpPr>
          <p:sp>
            <p:nvSpPr>
              <p:cNvPr id="28" name="右矢印 27"/>
              <p:cNvSpPr/>
              <p:nvPr/>
            </p:nvSpPr>
            <p:spPr>
              <a:xfrm>
                <a:off x="965988" y="3331403"/>
                <a:ext cx="507336" cy="272153"/>
              </a:xfrm>
              <a:prstGeom prst="rightArrow">
                <a:avLst>
                  <a:gd name="adj1" fmla="val 16732"/>
                  <a:gd name="adj2" fmla="val 80881"/>
                </a:avLst>
              </a:prstGeom>
              <a:solidFill>
                <a:schemeClr val="bg1"/>
              </a:solidFill>
              <a:ln w="1905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9" name="テキスト ボックス 28"/>
              <p:cNvSpPr txBox="1"/>
              <p:nvPr/>
            </p:nvSpPr>
            <p:spPr>
              <a:xfrm>
                <a:off x="1634835" y="3218602"/>
                <a:ext cx="295465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離心率，傾斜角上昇</a:t>
                </a:r>
                <a:endParaRPr kumimoji="1" lang="ja-JP" altLang="en-US" sz="2400" dirty="0"/>
              </a:p>
            </p:txBody>
          </p:sp>
        </p:grpSp>
        <p:sp>
          <p:nvSpPr>
            <p:cNvPr id="36" name="角丸四角形 35"/>
            <p:cNvSpPr/>
            <p:nvPr/>
          </p:nvSpPr>
          <p:spPr>
            <a:xfrm>
              <a:off x="1612314" y="2248578"/>
              <a:ext cx="2943978" cy="603153"/>
            </a:xfrm>
            <a:prstGeom prst="roundRect">
              <a:avLst>
                <a:gd name="adj" fmla="val 33819"/>
              </a:avLst>
            </a:prstGeom>
            <a:noFill/>
            <a:ln w="38100">
              <a:solidFill>
                <a:srgbClr val="31859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9" name="テキスト ボックス 18"/>
          <p:cNvSpPr txBox="1"/>
          <p:nvPr/>
        </p:nvSpPr>
        <p:spPr>
          <a:xfrm>
            <a:off x="6804897" y="2418328"/>
            <a:ext cx="2339102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「点」と「点」</a:t>
            </a:r>
            <a:endParaRPr kumimoji="1" lang="en-US" altLang="ja-JP" sz="2400" dirty="0" smtClean="0"/>
          </a:p>
          <a:p>
            <a:r>
              <a:rPr kumimoji="1" lang="ja-JP" altLang="ja-JP" sz="2400" dirty="0"/>
              <a:t>　</a:t>
            </a:r>
            <a:r>
              <a:rPr kumimoji="1" lang="ja-JP" altLang="en-US" sz="2400" dirty="0" smtClean="0"/>
              <a:t>の相互作用</a:t>
            </a:r>
            <a:endParaRPr kumimoji="1" lang="en-US" altLang="ja-JP" sz="2400" dirty="0" smtClean="0"/>
          </a:p>
        </p:txBody>
      </p:sp>
      <p:grpSp>
        <p:nvGrpSpPr>
          <p:cNvPr id="41" name="図形グループ 40"/>
          <p:cNvGrpSpPr/>
          <p:nvPr/>
        </p:nvGrpSpPr>
        <p:grpSpPr>
          <a:xfrm>
            <a:off x="553458" y="1701148"/>
            <a:ext cx="4488491" cy="461665"/>
            <a:chOff x="1620497" y="1669528"/>
            <a:chExt cx="4488490" cy="461665"/>
          </a:xfrm>
        </p:grpSpPr>
        <p:sp>
          <p:nvSpPr>
            <p:cNvPr id="11" name="テキスト ボックス 10"/>
            <p:cNvSpPr txBox="1"/>
            <p:nvPr/>
          </p:nvSpPr>
          <p:spPr>
            <a:xfrm>
              <a:off x="1620497" y="1669528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軌道周期の比</a:t>
              </a:r>
              <a:endParaRPr kumimoji="1" lang="en-US" altLang="ja-JP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32" name="テキスト ボックス 31"/>
            <p:cNvSpPr txBox="1"/>
            <p:nvPr/>
          </p:nvSpPr>
          <p:spPr>
            <a:xfrm>
              <a:off x="4693215" y="1669528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/>
                <a:t>が</a:t>
              </a:r>
              <a:r>
                <a:rPr kumimoji="1" lang="ja-JP" altLang="en-US" sz="2400" b="1" dirty="0" smtClean="0">
                  <a:solidFill>
                    <a:srgbClr val="FF0000"/>
                  </a:solidFill>
                </a:rPr>
                <a:t>整数比</a:t>
              </a:r>
              <a:endParaRPr kumimoji="1" lang="en-US" altLang="ja-JP" sz="2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42" name="図 41" descr="sec8_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71" y="3164360"/>
            <a:ext cx="6433239" cy="1256227"/>
          </a:xfrm>
          <a:prstGeom prst="rect">
            <a:avLst/>
          </a:prstGeom>
          <a:ln>
            <a:solidFill>
              <a:srgbClr val="31859C"/>
            </a:solidFill>
          </a:ln>
        </p:spPr>
      </p:pic>
      <p:pic>
        <p:nvPicPr>
          <p:cNvPr id="43" name="図 42" descr="sec8_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72" y="4877003"/>
            <a:ext cx="6431987" cy="129898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4" name="テキスト ボックス 43"/>
          <p:cNvSpPr txBox="1"/>
          <p:nvPr/>
        </p:nvSpPr>
        <p:spPr>
          <a:xfrm>
            <a:off x="3245556" y="6175992"/>
            <a:ext cx="5898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+mn-ea"/>
              </a:rPr>
              <a:t>Murray &amp; Dermott 1999, Solar System Dynamics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469371" y="2741857"/>
            <a:ext cx="4776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31859C"/>
                </a:solidFill>
              </a:rPr>
              <a:t>近日点</a:t>
            </a:r>
            <a:r>
              <a:rPr kumimoji="1" lang="ja-JP" altLang="en-US" sz="2400" dirty="0" smtClean="0"/>
              <a:t>にきたときに惑星に最接近</a:t>
            </a:r>
            <a:endParaRPr kumimoji="1" lang="ja-JP" altLang="en-US" sz="2400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457200" y="4429450"/>
            <a:ext cx="1289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</a:rPr>
              <a:t>遠日点</a:t>
            </a:r>
            <a:endParaRPr kumimoji="1" lang="ja-JP" altLang="en-US" sz="2400" dirty="0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452473" y="2300943"/>
            <a:ext cx="3981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latin typeface="+mn-ea"/>
              </a:rPr>
              <a:t>例）</a:t>
            </a:r>
            <a:r>
              <a:rPr kumimoji="1" lang="en-US" altLang="ja-JP" sz="2400" dirty="0" smtClean="0">
                <a:latin typeface="+mn-ea"/>
              </a:rPr>
              <a:t>2</a:t>
            </a:r>
            <a:r>
              <a:rPr kumimoji="1" lang="en-US" altLang="ja-JP" sz="2400" dirty="0">
                <a:latin typeface="+mn-ea"/>
              </a:rPr>
              <a:t>:1</a:t>
            </a:r>
            <a:r>
              <a:rPr kumimoji="1" lang="ja-JP" altLang="en-US" sz="2400" dirty="0">
                <a:latin typeface="+mn-ea"/>
              </a:rPr>
              <a:t>共鳴にある</a:t>
            </a:r>
            <a:r>
              <a:rPr kumimoji="1" lang="ja-JP" altLang="en-US" sz="2400" dirty="0"/>
              <a:t>小天体</a:t>
            </a: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6952529" y="37838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安定</a:t>
            </a:r>
            <a:endParaRPr kumimoji="1" lang="ja-JP" altLang="en-US" sz="2400" dirty="0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6952527" y="541742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不安定</a:t>
            </a:r>
            <a:endParaRPr kumimoji="1" lang="ja-JP" altLang="en-US" sz="2400" dirty="0"/>
          </a:p>
        </p:txBody>
      </p:sp>
      <p:pic>
        <p:nvPicPr>
          <p:cNvPr id="51" name="図 5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040" y="1786392"/>
            <a:ext cx="904240" cy="29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778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永年共鳴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87942" y="1022845"/>
            <a:ext cx="5968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ja-JP" altLang="en-US" sz="2800" dirty="0" smtClean="0">
                <a:solidFill>
                  <a:srgbClr val="31859C"/>
                </a:solidFill>
              </a:rPr>
              <a:t>永年共鳴</a:t>
            </a:r>
            <a:r>
              <a:rPr kumimoji="1" lang="ja-JP" altLang="en-US" sz="2800" dirty="0" smtClean="0"/>
              <a:t>（</a:t>
            </a:r>
            <a:r>
              <a:rPr kumimoji="1" lang="en-US" altLang="ja-JP" sz="2800" dirty="0" smtClean="0">
                <a:latin typeface="+mn-ea"/>
              </a:rPr>
              <a:t>Secular Resonance</a:t>
            </a:r>
            <a:r>
              <a:rPr kumimoji="1" lang="ja-JP" altLang="en-US" sz="2800" dirty="0" smtClean="0">
                <a:latin typeface="+mn-ea"/>
              </a:rPr>
              <a:t>）</a:t>
            </a:r>
            <a:endParaRPr kumimoji="1" lang="ja-JP" altLang="en-US" sz="2800" dirty="0">
              <a:latin typeface="+mn-ea"/>
            </a:endParaRPr>
          </a:p>
        </p:txBody>
      </p:sp>
      <p:grpSp>
        <p:nvGrpSpPr>
          <p:cNvPr id="7" name="図形グループ 6"/>
          <p:cNvGrpSpPr/>
          <p:nvPr/>
        </p:nvGrpSpPr>
        <p:grpSpPr>
          <a:xfrm>
            <a:off x="237587" y="2142340"/>
            <a:ext cx="8764844" cy="1416878"/>
            <a:chOff x="244564" y="4660463"/>
            <a:chExt cx="8764844" cy="1416878"/>
          </a:xfrm>
        </p:grpSpPr>
        <p:grpSp>
          <p:nvGrpSpPr>
            <p:cNvPr id="8" name="図形グループ 7"/>
            <p:cNvGrpSpPr/>
            <p:nvPr/>
          </p:nvGrpSpPr>
          <p:grpSpPr>
            <a:xfrm>
              <a:off x="244564" y="4660463"/>
              <a:ext cx="8761287" cy="1416878"/>
              <a:chOff x="129119" y="4723439"/>
              <a:chExt cx="8761287" cy="1416878"/>
            </a:xfrm>
          </p:grpSpPr>
          <p:sp>
            <p:nvSpPr>
              <p:cNvPr id="11" name="右矢印 10"/>
              <p:cNvSpPr/>
              <p:nvPr/>
            </p:nvSpPr>
            <p:spPr>
              <a:xfrm>
                <a:off x="6500725" y="5695378"/>
                <a:ext cx="507336" cy="272153"/>
              </a:xfrm>
              <a:prstGeom prst="rightArrow">
                <a:avLst>
                  <a:gd name="adj1" fmla="val 16732"/>
                  <a:gd name="adj2" fmla="val 80881"/>
                </a:avLst>
              </a:prstGeom>
              <a:solidFill>
                <a:schemeClr val="bg1"/>
              </a:solidFill>
              <a:ln w="1905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2" name="テキスト ボックス 11"/>
              <p:cNvSpPr txBox="1"/>
              <p:nvPr/>
            </p:nvSpPr>
            <p:spPr>
              <a:xfrm>
                <a:off x="129119" y="5228420"/>
                <a:ext cx="23391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惑星と小天体の</a:t>
                </a:r>
                <a:endParaRPr kumimoji="1" lang="ja-JP" altLang="en-US" sz="28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右矢印 12"/>
              <p:cNvSpPr/>
              <p:nvPr/>
            </p:nvSpPr>
            <p:spPr>
              <a:xfrm>
                <a:off x="6500725" y="4956267"/>
                <a:ext cx="507336" cy="272153"/>
              </a:xfrm>
              <a:prstGeom prst="rightArrow">
                <a:avLst>
                  <a:gd name="adj1" fmla="val 16732"/>
                  <a:gd name="adj2" fmla="val 80881"/>
                </a:avLst>
              </a:prstGeom>
              <a:solidFill>
                <a:schemeClr val="bg1"/>
              </a:solidFill>
              <a:ln w="1905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4" name="テキスト ボックス 13"/>
              <p:cNvSpPr txBox="1"/>
              <p:nvPr/>
            </p:nvSpPr>
            <p:spPr>
              <a:xfrm>
                <a:off x="2470476" y="4836190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/>
                  <a:t>「</a:t>
                </a:r>
                <a:r>
                  <a:rPr kumimoji="1" lang="ja-JP" altLang="en-US" sz="2400" b="1" dirty="0">
                    <a:solidFill>
                      <a:srgbClr val="FF0000"/>
                    </a:solidFill>
                  </a:rPr>
                  <a:t>近日点</a:t>
                </a:r>
                <a:r>
                  <a:rPr kumimoji="1" lang="ja-JP" altLang="en-US" sz="2400" dirty="0" smtClean="0"/>
                  <a:t>」</a:t>
                </a:r>
                <a:endParaRPr kumimoji="1" lang="ja-JP" altLang="en-US" sz="2400" dirty="0"/>
              </a:p>
            </p:txBody>
          </p:sp>
          <p:sp>
            <p:nvSpPr>
              <p:cNvPr id="15" name="テキスト ボックス 14"/>
              <p:cNvSpPr txBox="1"/>
              <p:nvPr/>
            </p:nvSpPr>
            <p:spPr>
              <a:xfrm>
                <a:off x="2468220" y="5579154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/>
                  <a:t>「</a:t>
                </a:r>
                <a:r>
                  <a:rPr kumimoji="1" lang="ja-JP" altLang="en-US" sz="2400" b="1" dirty="0">
                    <a:solidFill>
                      <a:srgbClr val="FF0000"/>
                    </a:solidFill>
                  </a:rPr>
                  <a:t>昇交点</a:t>
                </a:r>
                <a:r>
                  <a:rPr kumimoji="1" lang="ja-JP" altLang="en-US" sz="2400" dirty="0" smtClean="0"/>
                  <a:t>」</a:t>
                </a:r>
                <a:endParaRPr kumimoji="1" lang="ja-JP" altLang="en-US" sz="2400" dirty="0"/>
              </a:p>
            </p:txBody>
          </p:sp>
          <p:sp>
            <p:nvSpPr>
              <p:cNvPr id="16" name="テキスト ボックス 15"/>
              <p:cNvSpPr txBox="1"/>
              <p:nvPr/>
            </p:nvSpPr>
            <p:spPr>
              <a:xfrm>
                <a:off x="3852772" y="4853279"/>
                <a:ext cx="27043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b="1" dirty="0" smtClean="0">
                    <a:solidFill>
                      <a:srgbClr val="FF0000"/>
                    </a:solidFill>
                  </a:rPr>
                  <a:t>移動角速度</a:t>
                </a:r>
                <a:r>
                  <a:rPr kumimoji="1" lang="ja-JP" altLang="en-US" sz="2400" dirty="0" smtClean="0"/>
                  <a:t>が一致</a:t>
                </a:r>
                <a:endParaRPr kumimoji="1" lang="ja-JP" altLang="en-US" sz="2400" dirty="0"/>
              </a:p>
            </p:txBody>
          </p:sp>
          <p:sp>
            <p:nvSpPr>
              <p:cNvPr id="17" name="左中かっこ 16"/>
              <p:cNvSpPr/>
              <p:nvPr/>
            </p:nvSpPr>
            <p:spPr>
              <a:xfrm>
                <a:off x="2418732" y="4723439"/>
                <a:ext cx="344419" cy="1416878"/>
              </a:xfrm>
              <a:prstGeom prst="leftBrace">
                <a:avLst>
                  <a:gd name="adj1" fmla="val 47950"/>
                  <a:gd name="adj2" fmla="val 50000"/>
                </a:avLst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8" name="テキスト ボックス 17"/>
              <p:cNvSpPr txBox="1"/>
              <p:nvPr/>
            </p:nvSpPr>
            <p:spPr>
              <a:xfrm>
                <a:off x="7166857" y="4853279"/>
                <a:ext cx="172354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離心率上昇</a:t>
                </a:r>
                <a:endParaRPr kumimoji="1" lang="ja-JP" altLang="en-US" sz="2400" dirty="0"/>
              </a:p>
            </p:txBody>
          </p:sp>
          <p:sp>
            <p:nvSpPr>
              <p:cNvPr id="19" name="テキスト ボックス 18"/>
              <p:cNvSpPr txBox="1"/>
              <p:nvPr/>
            </p:nvSpPr>
            <p:spPr>
              <a:xfrm>
                <a:off x="7166857" y="5604127"/>
                <a:ext cx="172354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傾斜角上昇</a:t>
                </a:r>
                <a:endParaRPr kumimoji="1" lang="ja-JP" altLang="en-US" sz="2400" dirty="0"/>
              </a:p>
            </p:txBody>
          </p:sp>
        </p:grpSp>
        <p:sp>
          <p:nvSpPr>
            <p:cNvPr id="9" name="角丸四角形 8"/>
            <p:cNvSpPr/>
            <p:nvPr/>
          </p:nvSpPr>
          <p:spPr>
            <a:xfrm>
              <a:off x="7282302" y="4755393"/>
              <a:ext cx="1727106" cy="496576"/>
            </a:xfrm>
            <a:prstGeom prst="roundRect">
              <a:avLst>
                <a:gd name="adj" fmla="val 33819"/>
              </a:avLst>
            </a:prstGeom>
            <a:noFill/>
            <a:ln w="38100">
              <a:solidFill>
                <a:srgbClr val="31859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角丸四角形 9"/>
            <p:cNvSpPr/>
            <p:nvPr/>
          </p:nvSpPr>
          <p:spPr>
            <a:xfrm>
              <a:off x="7282302" y="5541151"/>
              <a:ext cx="1727106" cy="496576"/>
            </a:xfrm>
            <a:prstGeom prst="roundRect">
              <a:avLst>
                <a:gd name="adj" fmla="val 33819"/>
              </a:avLst>
            </a:prstGeom>
            <a:noFill/>
            <a:ln w="38100">
              <a:solidFill>
                <a:srgbClr val="31859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20" name="テキスト ボックス 19"/>
          <p:cNvSpPr txBox="1"/>
          <p:nvPr/>
        </p:nvSpPr>
        <p:spPr>
          <a:xfrm>
            <a:off x="3662002" y="4329291"/>
            <a:ext cx="5075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「輪ゴム」と「輪ゴム」で例えると</a:t>
            </a:r>
            <a:endParaRPr kumimoji="1" lang="ja-JP" altLang="en-US" sz="24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786845" y="3559218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軌道の相対関係が変わらない</a:t>
            </a:r>
            <a:endParaRPr kumimoji="1" lang="ja-JP" altLang="en-US" sz="2400" dirty="0"/>
          </a:p>
        </p:txBody>
      </p:sp>
      <p:grpSp>
        <p:nvGrpSpPr>
          <p:cNvPr id="92" name="図形グループ 91"/>
          <p:cNvGrpSpPr/>
          <p:nvPr/>
        </p:nvGrpSpPr>
        <p:grpSpPr>
          <a:xfrm>
            <a:off x="665151" y="4276744"/>
            <a:ext cx="2634279" cy="1783080"/>
            <a:chOff x="5863971" y="4369020"/>
            <a:chExt cx="2634279" cy="1783080"/>
          </a:xfrm>
          <a:noFill/>
        </p:grpSpPr>
        <p:cxnSp>
          <p:nvCxnSpPr>
            <p:cNvPr id="56" name="直線コネクタ 55"/>
            <p:cNvCxnSpPr>
              <a:endCxn id="31" idx="6"/>
            </p:cNvCxnSpPr>
            <p:nvPr/>
          </p:nvCxnSpPr>
          <p:spPr>
            <a:xfrm>
              <a:off x="6017828" y="4635489"/>
              <a:ext cx="2355215" cy="1185565"/>
            </a:xfrm>
            <a:prstGeom prst="line">
              <a:avLst/>
            </a:prstGeom>
            <a:grpFill/>
            <a:ln w="9525">
              <a:solidFill>
                <a:schemeClr val="bg1">
                  <a:lumMod val="50000"/>
                </a:schemeClr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図形グループ 29"/>
            <p:cNvGrpSpPr/>
            <p:nvPr/>
          </p:nvGrpSpPr>
          <p:grpSpPr>
            <a:xfrm rot="1511086">
              <a:off x="5863971" y="4369020"/>
              <a:ext cx="2634279" cy="1783080"/>
              <a:chOff x="629666" y="3780549"/>
              <a:chExt cx="2634279" cy="1783080"/>
            </a:xfrm>
            <a:grpFill/>
          </p:grpSpPr>
          <p:sp>
            <p:nvSpPr>
              <p:cNvPr id="31" name="円/楕円 30"/>
              <p:cNvSpPr>
                <a:spLocks noChangeAspect="1"/>
              </p:cNvSpPr>
              <p:nvPr/>
            </p:nvSpPr>
            <p:spPr>
              <a:xfrm>
                <a:off x="629666" y="3780549"/>
                <a:ext cx="2634279" cy="1783080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2" name="円/楕円 31"/>
              <p:cNvSpPr/>
              <p:nvPr/>
            </p:nvSpPr>
            <p:spPr>
              <a:xfrm>
                <a:off x="864961" y="4190751"/>
                <a:ext cx="1350924" cy="914400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</p:grpSp>
      <p:grpSp>
        <p:nvGrpSpPr>
          <p:cNvPr id="72" name="図形グループ 71"/>
          <p:cNvGrpSpPr/>
          <p:nvPr/>
        </p:nvGrpSpPr>
        <p:grpSpPr>
          <a:xfrm>
            <a:off x="740087" y="3977515"/>
            <a:ext cx="2763527" cy="1783080"/>
            <a:chOff x="-586302" y="4073041"/>
            <a:chExt cx="2763526" cy="1783080"/>
          </a:xfrm>
        </p:grpSpPr>
        <p:cxnSp>
          <p:nvCxnSpPr>
            <p:cNvPr id="58" name="直線コネクタ 57"/>
            <p:cNvCxnSpPr>
              <a:stCxn id="22" idx="2"/>
              <a:endCxn id="22" idx="6"/>
            </p:cNvCxnSpPr>
            <p:nvPr/>
          </p:nvCxnSpPr>
          <p:spPr>
            <a:xfrm>
              <a:off x="-586302" y="4964581"/>
              <a:ext cx="2634279" cy="0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図形グループ 70"/>
            <p:cNvGrpSpPr/>
            <p:nvPr/>
          </p:nvGrpSpPr>
          <p:grpSpPr>
            <a:xfrm>
              <a:off x="-586302" y="4073041"/>
              <a:ext cx="2763526" cy="1783080"/>
              <a:chOff x="-586302" y="4073041"/>
              <a:chExt cx="2763526" cy="1783080"/>
            </a:xfrm>
          </p:grpSpPr>
          <p:grpSp>
            <p:nvGrpSpPr>
              <p:cNvPr id="29" name="図形グループ 28"/>
              <p:cNvGrpSpPr/>
              <p:nvPr/>
            </p:nvGrpSpPr>
            <p:grpSpPr>
              <a:xfrm>
                <a:off x="-586302" y="4073041"/>
                <a:ext cx="2634279" cy="1783080"/>
                <a:chOff x="-494812" y="4049742"/>
                <a:chExt cx="2634279" cy="1783080"/>
              </a:xfrm>
            </p:grpSpPr>
            <p:sp>
              <p:nvSpPr>
                <p:cNvPr id="22" name="円/楕円 21"/>
                <p:cNvSpPr>
                  <a:spLocks noChangeAspect="1"/>
                </p:cNvSpPr>
                <p:nvPr/>
              </p:nvSpPr>
              <p:spPr>
                <a:xfrm>
                  <a:off x="-494812" y="4049742"/>
                  <a:ext cx="2634279" cy="178308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23" name="円/楕円 22"/>
                <p:cNvSpPr/>
                <p:nvPr/>
              </p:nvSpPr>
              <p:spPr>
                <a:xfrm>
                  <a:off x="-274417" y="4479009"/>
                  <a:ext cx="1350924" cy="9144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cxnSp>
            <p:nvCxnSpPr>
              <p:cNvPr id="54" name="直線矢印コネクタ 53"/>
              <p:cNvCxnSpPr/>
              <p:nvPr/>
            </p:nvCxnSpPr>
            <p:spPr>
              <a:xfrm flipV="1">
                <a:off x="971214" y="5022800"/>
                <a:ext cx="92869" cy="329486"/>
              </a:xfrm>
              <a:prstGeom prst="straightConnector1">
                <a:avLst/>
              </a:prstGeom>
              <a:ln>
                <a:solidFill>
                  <a:srgbClr val="31859C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矢印コネクタ 67"/>
              <p:cNvCxnSpPr/>
              <p:nvPr/>
            </p:nvCxnSpPr>
            <p:spPr>
              <a:xfrm flipV="1">
                <a:off x="1940196" y="5022800"/>
                <a:ext cx="237028" cy="823218"/>
              </a:xfrm>
              <a:prstGeom prst="straightConnector1">
                <a:avLst/>
              </a:prstGeom>
              <a:ln>
                <a:solidFill>
                  <a:srgbClr val="31859C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6" name="太陽 85"/>
          <p:cNvSpPr/>
          <p:nvPr/>
        </p:nvSpPr>
        <p:spPr>
          <a:xfrm>
            <a:off x="1305085" y="4732996"/>
            <a:ext cx="328849" cy="292526"/>
          </a:xfrm>
          <a:prstGeom prst="sun">
            <a:avLst/>
          </a:prstGeom>
          <a:solidFill>
            <a:srgbClr val="FF0000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3850924" y="4881730"/>
            <a:ext cx="4789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輪ゴムが伸び縮み：離心率が振動</a:t>
            </a:r>
            <a:endParaRPr kumimoji="1" lang="en-US" altLang="ja-JP" sz="2400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</a:t>
            </a:fld>
            <a:endParaRPr lang="en-US"/>
          </a:p>
        </p:txBody>
      </p:sp>
      <p:sp>
        <p:nvSpPr>
          <p:cNvPr id="97" name="テキスト ボックス 96"/>
          <p:cNvSpPr txBox="1"/>
          <p:nvPr/>
        </p:nvSpPr>
        <p:spPr>
          <a:xfrm>
            <a:off x="4466475" y="5402470"/>
            <a:ext cx="4173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輪ゴムが回転：近日点が移動</a:t>
            </a:r>
            <a:endParaRPr kumimoji="1" lang="en-US" altLang="ja-JP" sz="2400" dirty="0" smtClean="0"/>
          </a:p>
        </p:txBody>
      </p:sp>
      <p:sp>
        <p:nvSpPr>
          <p:cNvPr id="98" name="テキスト ボックス 97"/>
          <p:cNvSpPr txBox="1"/>
          <p:nvPr/>
        </p:nvSpPr>
        <p:spPr>
          <a:xfrm>
            <a:off x="457200" y="1569654"/>
            <a:ext cx="8177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天体間の重力相互作用によって軌道の形は振動，回転する</a:t>
            </a:r>
            <a:endParaRPr kumimoji="1" lang="ja-JP" altLang="en-US" sz="24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975353" y="2991521"/>
            <a:ext cx="2704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</a:rPr>
              <a:t>移動角速度</a:t>
            </a:r>
            <a:r>
              <a:rPr kumimoji="1" lang="ja-JP" altLang="en-US" sz="2400" dirty="0" smtClean="0"/>
              <a:t>が一致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8523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観測データ：小惑星帯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7</a:t>
            </a:fld>
            <a:endParaRPr lang="en-US"/>
          </a:p>
        </p:txBody>
      </p:sp>
      <p:pic>
        <p:nvPicPr>
          <p:cNvPr id="6" name="図 5" descr="mainbelt_histo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691" y="907892"/>
            <a:ext cx="3472108" cy="2437863"/>
          </a:xfrm>
          <a:prstGeom prst="rect">
            <a:avLst/>
          </a:prstGeom>
        </p:spPr>
      </p:pic>
      <p:pic>
        <p:nvPicPr>
          <p:cNvPr id="7" name="図 6" descr="mainbelt_ec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5" y="3365880"/>
            <a:ext cx="4297680" cy="3017520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655374" y="1247391"/>
            <a:ext cx="411743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軌道長半径：</a:t>
            </a:r>
            <a:r>
              <a:rPr kumimoji="1" lang="en-US" altLang="ja-JP" sz="2400" dirty="0" smtClean="0">
                <a:latin typeface="+mn-ea"/>
              </a:rPr>
              <a:t>2~4AU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ja-JP" altLang="en-US" sz="2400" dirty="0" smtClean="0"/>
              <a:t>直径：</a:t>
            </a:r>
            <a:r>
              <a:rPr kumimoji="1" lang="en-US" altLang="ja-JP" sz="2400" dirty="0" smtClean="0">
                <a:latin typeface="+mn-ea"/>
              </a:rPr>
              <a:t>50km</a:t>
            </a:r>
            <a:r>
              <a:rPr kumimoji="1" lang="ja-JP" altLang="en-US" sz="2400" dirty="0" smtClean="0"/>
              <a:t>以上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合計：</a:t>
            </a:r>
            <a:r>
              <a:rPr kumimoji="1" lang="en-US" altLang="ja-JP" sz="2400" dirty="0" smtClean="0">
                <a:latin typeface="+mn-ea"/>
              </a:rPr>
              <a:t>579</a:t>
            </a:r>
            <a:r>
              <a:rPr kumimoji="1" lang="ja-JP" altLang="en-US" sz="2400" dirty="0" smtClean="0"/>
              <a:t>個</a:t>
            </a:r>
            <a:endParaRPr kumimoji="1" lang="en-US" altLang="ja-JP" sz="2400" dirty="0" smtClean="0"/>
          </a:p>
          <a:p>
            <a:r>
              <a:rPr kumimoji="1" lang="en-US" altLang="ja-JP" sz="2400" dirty="0" smtClean="0">
                <a:latin typeface="+mn-ea"/>
              </a:rPr>
              <a:t>(IAU Minor Planet Center)</a:t>
            </a:r>
            <a:endParaRPr kumimoji="1" lang="ja-JP" altLang="en-US" sz="2400" dirty="0">
              <a:latin typeface="+mn-ea"/>
            </a:endParaRPr>
          </a:p>
        </p:txBody>
      </p:sp>
      <p:pic>
        <p:nvPicPr>
          <p:cNvPr id="10" name="図 9" descr="mainbelt_inc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957" y="3365880"/>
            <a:ext cx="4297680" cy="3017520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 rot="16200000">
            <a:off x="4936403" y="1879434"/>
            <a:ext cx="659155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個数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 rot="16200000">
            <a:off x="-123801" y="4593392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離心率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 rot="16200000">
            <a:off x="3845925" y="4485311"/>
            <a:ext cx="1956535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+mn-ea"/>
              </a:rPr>
              <a:t>軌道傾斜角</a:t>
            </a:r>
            <a:r>
              <a:rPr kumimoji="1" lang="en-US" altLang="ja-JP" dirty="0" smtClean="0">
                <a:latin typeface="+mn-ea"/>
              </a:rPr>
              <a:t> [rad]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627306" y="6190632"/>
            <a:ext cx="1926989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+mn-ea"/>
              </a:rPr>
              <a:t>軌道長半径</a:t>
            </a:r>
            <a:r>
              <a:rPr kumimoji="1" lang="en-US" altLang="ja-JP" dirty="0" smtClean="0">
                <a:latin typeface="+mn-ea"/>
              </a:rPr>
              <a:t> [AU]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170989" y="6190632"/>
            <a:ext cx="1926989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+mn-ea"/>
              </a:rPr>
              <a:t>軌道長半径</a:t>
            </a:r>
            <a:r>
              <a:rPr kumimoji="1" lang="en-US" altLang="ja-JP" dirty="0" smtClean="0">
                <a:latin typeface="+mn-ea"/>
              </a:rPr>
              <a:t> [AU]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170989" y="3187277"/>
            <a:ext cx="1926989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+mn-ea"/>
              </a:rPr>
              <a:t>軌道長半径</a:t>
            </a:r>
            <a:r>
              <a:rPr kumimoji="1" lang="en-US" altLang="ja-JP" dirty="0" smtClean="0">
                <a:latin typeface="+mn-ea"/>
              </a:rPr>
              <a:t> [AU]</a:t>
            </a:r>
            <a:endParaRPr kumimoji="1" lang="ja-JP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88281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観測データ：カイパーベルト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8</a:t>
            </a:fld>
            <a:endParaRPr 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55374" y="1247391"/>
            <a:ext cx="4117432" cy="15696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軌道長半径：</a:t>
            </a:r>
            <a:r>
              <a:rPr kumimoji="1" lang="en-US" altLang="ja-JP" sz="2400" dirty="0" smtClean="0">
                <a:latin typeface="+mn-ea"/>
              </a:rPr>
              <a:t>30~60AU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ja-JP" altLang="en-US" sz="2400" dirty="0" smtClean="0"/>
              <a:t>直径：</a:t>
            </a:r>
            <a:r>
              <a:rPr kumimoji="1" lang="en-US" altLang="ja-JP" sz="2400" dirty="0" smtClean="0">
                <a:latin typeface="+mn-ea"/>
              </a:rPr>
              <a:t>50km</a:t>
            </a:r>
            <a:r>
              <a:rPr kumimoji="1" lang="ja-JP" altLang="en-US" sz="2400" dirty="0" smtClean="0">
                <a:latin typeface="+mn-ea"/>
              </a:rPr>
              <a:t>以上</a:t>
            </a:r>
            <a:endParaRPr kumimoji="1" lang="en-US" altLang="ja-JP" sz="2400" dirty="0" smtClean="0">
              <a:latin typeface="+mn-ea"/>
            </a:endParaRPr>
          </a:p>
          <a:p>
            <a:r>
              <a:rPr kumimoji="1" lang="ja-JP" altLang="en-US" sz="2400" dirty="0" smtClean="0">
                <a:latin typeface="+mn-ea"/>
              </a:rPr>
              <a:t>合計：</a:t>
            </a:r>
            <a:r>
              <a:rPr kumimoji="1" lang="en-US" altLang="ja-JP" sz="2400" dirty="0" smtClean="0">
                <a:latin typeface="+mn-ea"/>
              </a:rPr>
              <a:t>1984</a:t>
            </a:r>
            <a:r>
              <a:rPr kumimoji="1" lang="ja-JP" altLang="en-US" sz="2400" dirty="0" smtClean="0"/>
              <a:t>個</a:t>
            </a:r>
            <a:endParaRPr kumimoji="1" lang="en-US" altLang="ja-JP" sz="2400" dirty="0" smtClean="0"/>
          </a:p>
          <a:p>
            <a:r>
              <a:rPr kumimoji="1" lang="en-US" altLang="ja-JP" sz="2400" dirty="0">
                <a:latin typeface="+mn-ea"/>
              </a:rPr>
              <a:t>(IAU Minor Planet Center</a:t>
            </a:r>
            <a:r>
              <a:rPr kumimoji="1" lang="en-US" altLang="ja-JP" sz="2400" dirty="0" smtClean="0">
                <a:latin typeface="+mn-ea"/>
              </a:rPr>
              <a:t>)</a:t>
            </a:r>
            <a:endParaRPr kumimoji="1" lang="ja-JP" altLang="en-US" sz="2400" dirty="0">
              <a:latin typeface="+mn-ea"/>
            </a:endParaRPr>
          </a:p>
        </p:txBody>
      </p:sp>
      <p:pic>
        <p:nvPicPr>
          <p:cNvPr id="7" name="図 6" descr="kuiperbelt_ec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5" y="3365881"/>
            <a:ext cx="4297681" cy="3017521"/>
          </a:xfrm>
          <a:prstGeom prst="rect">
            <a:avLst/>
          </a:prstGeom>
        </p:spPr>
      </p:pic>
      <p:pic>
        <p:nvPicPr>
          <p:cNvPr id="8" name="図 7" descr="kuiperbelt_in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957" y="3365880"/>
            <a:ext cx="4297680" cy="3017520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 rot="16200000">
            <a:off x="-123801" y="4593392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離心率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 rot="16200000">
            <a:off x="3845925" y="4485311"/>
            <a:ext cx="1956535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+mn-ea"/>
              </a:rPr>
              <a:t>軌道傾斜角</a:t>
            </a:r>
            <a:r>
              <a:rPr kumimoji="1" lang="en-US" altLang="ja-JP" dirty="0" smtClean="0">
                <a:latin typeface="+mn-ea"/>
              </a:rPr>
              <a:t> [rad]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627306" y="6190632"/>
            <a:ext cx="1926989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+mn-ea"/>
              </a:rPr>
              <a:t>軌道長半径</a:t>
            </a:r>
            <a:r>
              <a:rPr kumimoji="1" lang="en-US" altLang="ja-JP" dirty="0" smtClean="0">
                <a:latin typeface="+mn-ea"/>
              </a:rPr>
              <a:t> [AU]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170989" y="6190632"/>
            <a:ext cx="1926989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+mn-ea"/>
              </a:rPr>
              <a:t>軌道長半径</a:t>
            </a:r>
            <a:r>
              <a:rPr kumimoji="1" lang="en-US" altLang="ja-JP" dirty="0" smtClean="0">
                <a:latin typeface="+mn-ea"/>
              </a:rPr>
              <a:t> [AU]</a:t>
            </a:r>
            <a:endParaRPr kumimoji="1" lang="ja-JP" altLang="en-US" dirty="0">
              <a:latin typeface="+mn-ea"/>
            </a:endParaRPr>
          </a:p>
        </p:txBody>
      </p:sp>
      <p:pic>
        <p:nvPicPr>
          <p:cNvPr id="6" name="図 5" descr="kuiperbelt_histogram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768" y="909364"/>
            <a:ext cx="3472109" cy="2437862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6170989" y="3187277"/>
            <a:ext cx="1926989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+mn-ea"/>
              </a:rPr>
              <a:t>軌道長半径</a:t>
            </a:r>
            <a:r>
              <a:rPr kumimoji="1" lang="en-US" altLang="ja-JP" dirty="0" smtClean="0">
                <a:latin typeface="+mn-ea"/>
              </a:rPr>
              <a:t> [AU]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 rot="16200000">
            <a:off x="4936403" y="1879434"/>
            <a:ext cx="659155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個数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44651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先行研究：巨大惑星移動の痕跡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9</a:t>
            </a:fld>
            <a:endParaRPr 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57201" y="976152"/>
            <a:ext cx="8622873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kumimoji="1" lang="ja-JP" altLang="en-US" sz="2400" b="1" dirty="0">
                <a:latin typeface="+mn-ea"/>
              </a:rPr>
              <a:t>海王星</a:t>
            </a:r>
            <a:r>
              <a:rPr kumimoji="1" lang="ja-JP" altLang="en-US" sz="2400" dirty="0">
                <a:latin typeface="+mn-ea"/>
              </a:rPr>
              <a:t>が</a:t>
            </a:r>
            <a:r>
              <a:rPr kumimoji="1" lang="ja-JP" altLang="en-US" sz="2400" dirty="0">
                <a:solidFill>
                  <a:srgbClr val="31859C"/>
                </a:solidFill>
                <a:latin typeface="+mn-ea"/>
              </a:rPr>
              <a:t>外側へ</a:t>
            </a:r>
            <a:r>
              <a:rPr kumimoji="1" lang="ja-JP" altLang="en-US" sz="2400" dirty="0">
                <a:latin typeface="+mn-ea"/>
              </a:rPr>
              <a:t>「</a:t>
            </a:r>
            <a:r>
              <a:rPr kumimoji="1" lang="en-US" altLang="ja-JP" sz="2400" dirty="0">
                <a:solidFill>
                  <a:srgbClr val="31859C"/>
                </a:solidFill>
                <a:latin typeface="+mn-ea"/>
              </a:rPr>
              <a:t>7.0AU</a:t>
            </a:r>
            <a:r>
              <a:rPr kumimoji="1" lang="ja-JP" altLang="en-US" sz="2400" dirty="0">
                <a:latin typeface="+mn-ea"/>
              </a:rPr>
              <a:t>」だけ移動</a:t>
            </a:r>
            <a:r>
              <a:rPr kumimoji="1" lang="ja-JP" altLang="en-US" sz="2400" dirty="0" smtClean="0">
                <a:latin typeface="+mn-ea"/>
              </a:rPr>
              <a:t>したときの数値計算と，</a:t>
            </a:r>
            <a:endParaRPr kumimoji="1" lang="en-US" altLang="ja-JP" sz="2400" dirty="0">
              <a:latin typeface="+mn-ea"/>
            </a:endParaRPr>
          </a:p>
          <a:p>
            <a:r>
              <a:rPr kumimoji="1" lang="ja-JP" altLang="ja-JP" sz="2400" dirty="0" smtClean="0">
                <a:latin typeface="+mn-ea"/>
              </a:rPr>
              <a:t>　</a:t>
            </a:r>
            <a:r>
              <a:rPr kumimoji="1" lang="ja-JP" altLang="en-US" sz="2400" dirty="0" smtClean="0">
                <a:latin typeface="+mn-ea"/>
              </a:rPr>
              <a:t>実際のカイパーベルトの離心率の分布がよく一致する．</a:t>
            </a:r>
            <a:endParaRPr kumimoji="1" lang="en-US" altLang="ja-JP" sz="2400" dirty="0" smtClean="0">
              <a:latin typeface="+mn-ea"/>
            </a:endParaRPr>
          </a:p>
          <a:p>
            <a:r>
              <a:rPr kumimoji="1" lang="ja-JP" altLang="ja-JP" sz="2400" dirty="0">
                <a:latin typeface="+mn-ea"/>
              </a:rPr>
              <a:t>　</a:t>
            </a:r>
            <a:r>
              <a:rPr kumimoji="1" lang="ja-JP" altLang="en-US" sz="2400" dirty="0" smtClean="0">
                <a:latin typeface="+mn-ea"/>
              </a:rPr>
              <a:t>（</a:t>
            </a:r>
            <a:r>
              <a:rPr kumimoji="1" lang="en-US" altLang="ja-JP" sz="2400" dirty="0" err="1" smtClean="0">
                <a:latin typeface="+mn-ea"/>
              </a:rPr>
              <a:t>Malhotra</a:t>
            </a:r>
            <a:r>
              <a:rPr kumimoji="1" lang="en-US" altLang="ja-JP" sz="2400" dirty="0" smtClean="0">
                <a:latin typeface="+mn-ea"/>
              </a:rPr>
              <a:t>, R. 1995</a:t>
            </a:r>
            <a:r>
              <a:rPr kumimoji="1" lang="ja-JP" altLang="en-US" sz="2400" dirty="0" smtClean="0">
                <a:latin typeface="+mn-ea"/>
              </a:rPr>
              <a:t>）</a:t>
            </a:r>
            <a:endParaRPr kumimoji="1" lang="ja-JP" altLang="en-US" sz="2400" dirty="0">
              <a:latin typeface="+mn-ea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57201" y="2176481"/>
            <a:ext cx="84847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kumimoji="1" lang="ja-JP" altLang="en-US" sz="2400" b="1" dirty="0" smtClean="0">
                <a:latin typeface="+mn-ea"/>
              </a:rPr>
              <a:t>木星</a:t>
            </a:r>
            <a:r>
              <a:rPr kumimoji="1" lang="ja-JP" altLang="en-US" sz="2400" dirty="0" smtClean="0">
                <a:latin typeface="+mn-ea"/>
              </a:rPr>
              <a:t>が</a:t>
            </a:r>
            <a:r>
              <a:rPr kumimoji="1" lang="ja-JP" altLang="en-US" sz="2400" dirty="0" smtClean="0">
                <a:solidFill>
                  <a:srgbClr val="FF0000"/>
                </a:solidFill>
                <a:latin typeface="+mn-ea"/>
              </a:rPr>
              <a:t>内側へ</a:t>
            </a:r>
            <a:r>
              <a:rPr kumimoji="1" lang="ja-JP" altLang="en-US" sz="2400" dirty="0" smtClean="0">
                <a:latin typeface="+mn-ea"/>
              </a:rPr>
              <a:t>「</a:t>
            </a:r>
            <a:r>
              <a:rPr kumimoji="1" lang="en-US" altLang="ja-JP" sz="2400" dirty="0" smtClean="0">
                <a:solidFill>
                  <a:srgbClr val="FF0000"/>
                </a:solidFill>
                <a:latin typeface="+mn-ea"/>
              </a:rPr>
              <a:t>0.2AU</a:t>
            </a:r>
            <a:r>
              <a:rPr kumimoji="1" lang="ja-JP" altLang="en-US" sz="2400" dirty="0">
                <a:latin typeface="+mn-ea"/>
              </a:rPr>
              <a:t>」だけ移動したときの数値計算と，</a:t>
            </a:r>
            <a:endParaRPr kumimoji="1" lang="en-US" altLang="ja-JP" sz="2400" dirty="0">
              <a:latin typeface="+mn-ea"/>
            </a:endParaRPr>
          </a:p>
          <a:p>
            <a:r>
              <a:rPr kumimoji="1" lang="ja-JP" altLang="ja-JP" sz="2400" dirty="0">
                <a:latin typeface="+mn-ea"/>
              </a:rPr>
              <a:t>　</a:t>
            </a:r>
            <a:r>
              <a:rPr kumimoji="1" lang="ja-JP" altLang="en-US" sz="2400" dirty="0">
                <a:latin typeface="+mn-ea"/>
              </a:rPr>
              <a:t>実際</a:t>
            </a:r>
            <a:r>
              <a:rPr kumimoji="1" lang="ja-JP" altLang="en-US" sz="2400" dirty="0" smtClean="0">
                <a:latin typeface="+mn-ea"/>
              </a:rPr>
              <a:t>の小惑星帯の</a:t>
            </a:r>
            <a:r>
              <a:rPr kumimoji="1" lang="ja-JP" altLang="en-US" sz="2400" dirty="0">
                <a:latin typeface="+mn-ea"/>
              </a:rPr>
              <a:t>離心率の分布がよく一致</a:t>
            </a:r>
            <a:r>
              <a:rPr kumimoji="1" lang="ja-JP" altLang="en-US" sz="2400" dirty="0" smtClean="0">
                <a:latin typeface="+mn-ea"/>
              </a:rPr>
              <a:t>する．</a:t>
            </a:r>
            <a:endParaRPr kumimoji="1" lang="en-US" altLang="ja-JP" sz="2400" dirty="0" smtClean="0">
              <a:latin typeface="+mn-ea"/>
            </a:endParaRPr>
          </a:p>
          <a:p>
            <a:r>
              <a:rPr kumimoji="1" lang="ja-JP" altLang="ja-JP" sz="2400" dirty="0" smtClean="0">
                <a:latin typeface="+mn-ea"/>
              </a:rPr>
              <a:t>　</a:t>
            </a:r>
            <a:r>
              <a:rPr kumimoji="1" lang="ja-JP" altLang="en-US" sz="2400" dirty="0" smtClean="0">
                <a:latin typeface="+mn-ea"/>
              </a:rPr>
              <a:t>さらに小惑星帯の小天体の数の減少から，永年共鳴の</a:t>
            </a:r>
            <a:endParaRPr kumimoji="1" lang="en-US" altLang="ja-JP" sz="2400" dirty="0" smtClean="0">
              <a:latin typeface="+mn-ea"/>
            </a:endParaRPr>
          </a:p>
          <a:p>
            <a:r>
              <a:rPr kumimoji="1" lang="ja-JP" altLang="ja-JP" sz="2400" dirty="0">
                <a:latin typeface="+mn-ea"/>
              </a:rPr>
              <a:t>　</a:t>
            </a:r>
            <a:r>
              <a:rPr kumimoji="1" lang="ja-JP" altLang="en-US" sz="2400" dirty="0" smtClean="0">
                <a:latin typeface="+mn-ea"/>
              </a:rPr>
              <a:t>通過の効果が重要であり，</a:t>
            </a:r>
            <a:r>
              <a:rPr kumimoji="1" lang="ja-JP" altLang="en-US" sz="2400" b="1" dirty="0" smtClean="0">
                <a:latin typeface="+mn-ea"/>
              </a:rPr>
              <a:t>土星</a:t>
            </a:r>
            <a:r>
              <a:rPr kumimoji="1" lang="ja-JP" altLang="en-US" sz="2400" dirty="0" smtClean="0">
                <a:latin typeface="+mn-ea"/>
              </a:rPr>
              <a:t>が</a:t>
            </a:r>
            <a:r>
              <a:rPr kumimoji="1" lang="ja-JP" altLang="en-US" sz="2400" dirty="0">
                <a:solidFill>
                  <a:srgbClr val="31859C"/>
                </a:solidFill>
                <a:latin typeface="+mn-ea"/>
              </a:rPr>
              <a:t>外側へ</a:t>
            </a:r>
            <a:r>
              <a:rPr kumimoji="1" lang="ja-JP" altLang="en-US" sz="2400" dirty="0" smtClean="0">
                <a:latin typeface="+mn-ea"/>
              </a:rPr>
              <a:t>「</a:t>
            </a:r>
            <a:r>
              <a:rPr kumimoji="1" lang="en-US" altLang="ja-JP" sz="2400" dirty="0" smtClean="0">
                <a:solidFill>
                  <a:srgbClr val="31859C"/>
                </a:solidFill>
                <a:latin typeface="+mn-ea"/>
              </a:rPr>
              <a:t>0.8AU</a:t>
            </a:r>
            <a:r>
              <a:rPr kumimoji="1" lang="ja-JP" altLang="en-US" sz="2400" dirty="0">
                <a:latin typeface="+mn-ea"/>
              </a:rPr>
              <a:t>」</a:t>
            </a:r>
            <a:r>
              <a:rPr kumimoji="1" lang="ja-JP" altLang="en-US" sz="2400" dirty="0" smtClean="0">
                <a:latin typeface="+mn-ea"/>
              </a:rPr>
              <a:t>だけ</a:t>
            </a:r>
            <a:endParaRPr kumimoji="1" lang="en-US" altLang="ja-JP" sz="2400" dirty="0" smtClean="0">
              <a:latin typeface="+mn-ea"/>
            </a:endParaRPr>
          </a:p>
          <a:p>
            <a:r>
              <a:rPr kumimoji="1" lang="ja-JP" altLang="ja-JP" sz="2400" dirty="0">
                <a:latin typeface="+mn-ea"/>
              </a:rPr>
              <a:t>　</a:t>
            </a:r>
            <a:r>
              <a:rPr kumimoji="1" lang="ja-JP" altLang="en-US" sz="2400" dirty="0" smtClean="0">
                <a:latin typeface="+mn-ea"/>
              </a:rPr>
              <a:t>移動する必要がある．</a:t>
            </a:r>
            <a:endParaRPr kumimoji="1" lang="en-US" altLang="ja-JP" sz="2400" dirty="0">
              <a:latin typeface="+mn-ea"/>
            </a:endParaRPr>
          </a:p>
          <a:p>
            <a:r>
              <a:rPr kumimoji="1" lang="ja-JP" altLang="ja-JP" sz="2400" dirty="0" smtClean="0"/>
              <a:t>　</a:t>
            </a:r>
            <a:r>
              <a:rPr kumimoji="1" lang="ja-JP" altLang="en-US" sz="2400" dirty="0" smtClean="0"/>
              <a:t>（</a:t>
            </a:r>
            <a:r>
              <a:rPr kumimoji="1" lang="en-US" altLang="ja-JP" sz="2400" dirty="0" smtClean="0">
                <a:latin typeface="+mn-ea"/>
              </a:rPr>
              <a:t>Minton, D. A. &amp; </a:t>
            </a:r>
            <a:r>
              <a:rPr kumimoji="1" lang="en-US" altLang="ja-JP" sz="2400" dirty="0" err="1" smtClean="0">
                <a:latin typeface="+mn-ea"/>
              </a:rPr>
              <a:t>Malhotra</a:t>
            </a:r>
            <a:r>
              <a:rPr kumimoji="1" lang="en-US" altLang="ja-JP" sz="2400" dirty="0">
                <a:latin typeface="+mn-ea"/>
              </a:rPr>
              <a:t>, </a:t>
            </a:r>
            <a:r>
              <a:rPr kumimoji="1" lang="en-US" altLang="ja-JP" sz="2400" dirty="0" smtClean="0">
                <a:latin typeface="+mn-ea"/>
              </a:rPr>
              <a:t>R. 2009</a:t>
            </a:r>
            <a:r>
              <a:rPr kumimoji="1" lang="ja-JP" altLang="en-US" sz="2400" dirty="0" smtClean="0"/>
              <a:t>）</a:t>
            </a:r>
            <a:endParaRPr kumimoji="1" lang="en-US" altLang="ja-JP" sz="2400" dirty="0" smtClean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554048" y="4483632"/>
            <a:ext cx="2031325" cy="461665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本研究の目的</a:t>
            </a:r>
            <a:endParaRPr kumimoji="1" lang="ja-JP" altLang="en-US" sz="24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57200" y="5042769"/>
            <a:ext cx="8084264" cy="1384995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latin typeface="+mn-ea"/>
              </a:rPr>
              <a:t>先行研究のような惑星移動を考えることで，</a:t>
            </a:r>
            <a:endParaRPr kumimoji="1" lang="en-US" altLang="ja-JP" sz="2800" dirty="0" smtClean="0">
              <a:latin typeface="+mn-ea"/>
            </a:endParaRPr>
          </a:p>
          <a:p>
            <a:r>
              <a:rPr kumimoji="1" lang="ja-JP" altLang="en-US" sz="2800" dirty="0" smtClean="0">
                <a:latin typeface="+mn-ea"/>
              </a:rPr>
              <a:t>本当に小天体の特徴的な分布が説明できるのかを</a:t>
            </a:r>
            <a:endParaRPr kumimoji="1" lang="en-US" altLang="ja-JP" sz="2800" dirty="0" smtClean="0">
              <a:latin typeface="+mn-ea"/>
            </a:endParaRPr>
          </a:p>
          <a:p>
            <a:r>
              <a:rPr kumimoji="1" lang="ja-JP" altLang="en-US" sz="2800" dirty="0" smtClean="0">
                <a:latin typeface="+mn-ea"/>
              </a:rPr>
              <a:t>数値計算で確かめる．</a:t>
            </a:r>
            <a:endParaRPr kumimoji="1" lang="ja-JP" altLang="en-US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50071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トワイライト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12341</TotalTime>
  <Words>2608</Words>
  <Application>Microsoft Macintosh PowerPoint</Application>
  <PresentationFormat>画面に合わせる (4:3)</PresentationFormat>
  <Paragraphs>554</Paragraphs>
  <Slides>48</Slides>
  <Notes>1</Notes>
  <HiddenSlides>0</HiddenSlides>
  <MMClips>8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48</vt:i4>
      </vt:variant>
    </vt:vector>
  </HeadingPairs>
  <TitlesOfParts>
    <vt:vector size="49" baseType="lpstr">
      <vt:lpstr>Office Theme</vt:lpstr>
      <vt:lpstr>巨大惑星の移動に伴う 小天体の力学的進化</vt:lpstr>
      <vt:lpstr>目次</vt:lpstr>
      <vt:lpstr>背景</vt:lpstr>
      <vt:lpstr>軌道を決定する変数：軌道要素</vt:lpstr>
      <vt:lpstr>平均運動共鳴</vt:lpstr>
      <vt:lpstr>永年共鳴</vt:lpstr>
      <vt:lpstr>観測データ：小惑星帯</vt:lpstr>
      <vt:lpstr>観測データ：カイパーベルト</vt:lpstr>
      <vt:lpstr>先行研究：巨大惑星移動の痕跡</vt:lpstr>
      <vt:lpstr>目的に合わせた数値計算</vt:lpstr>
      <vt:lpstr>結果：４体シミュレーション</vt:lpstr>
      <vt:lpstr>結果：永年共鳴の位置の移動</vt:lpstr>
      <vt:lpstr>結果：カイパーベルト領域</vt:lpstr>
      <vt:lpstr>結果：カイパーベルト領域</vt:lpstr>
      <vt:lpstr>結果：カイパーベルト領域</vt:lpstr>
      <vt:lpstr>結果：カイパーベルト領域</vt:lpstr>
      <vt:lpstr>結果：カイパーベルト領域</vt:lpstr>
      <vt:lpstr>結果：カイパーベルト領域</vt:lpstr>
      <vt:lpstr>結果：小惑星帯領域</vt:lpstr>
      <vt:lpstr>結果：小惑星帯領域</vt:lpstr>
      <vt:lpstr>結果：小惑星帯領域</vt:lpstr>
      <vt:lpstr>結果：小惑星帯領域</vt:lpstr>
      <vt:lpstr>結果：小惑星帯領域</vt:lpstr>
      <vt:lpstr>結果：小惑星帯領域</vt:lpstr>
      <vt:lpstr>数値計算結果のまとめ</vt:lpstr>
      <vt:lpstr>今後の課題</vt:lpstr>
      <vt:lpstr>まとめ</vt:lpstr>
      <vt:lpstr>PowerPoint プレゼンテーション</vt:lpstr>
      <vt:lpstr>数値計算の方法</vt:lpstr>
      <vt:lpstr>多体問題の解析的扱い方：摂動</vt:lpstr>
      <vt:lpstr>摂動関数</vt:lpstr>
      <vt:lpstr>永年共鳴の位置</vt:lpstr>
      <vt:lpstr>観測：直径50km以上の理由</vt:lpstr>
      <vt:lpstr>観測：直径と絶対等級の関係</vt:lpstr>
      <vt:lpstr>ケプラー方程式</vt:lpstr>
      <vt:lpstr>軌道面と基準面の位置関係</vt:lpstr>
      <vt:lpstr>４次のエルミート法　１</vt:lpstr>
      <vt:lpstr>４次のエルミート法　２</vt:lpstr>
      <vt:lpstr>４次のエルミート法　３</vt:lpstr>
      <vt:lpstr>独立タイムステップ</vt:lpstr>
      <vt:lpstr>計算精度の確認</vt:lpstr>
      <vt:lpstr>軌道長半径（ａ）</vt:lpstr>
      <vt:lpstr>離心率（ｅ）</vt:lpstr>
      <vt:lpstr>軌道傾斜角（Ｉ）</vt:lpstr>
      <vt:lpstr>昇交点経度（Ω）</vt:lpstr>
      <vt:lpstr>近日点引数（ω）</vt:lpstr>
      <vt:lpstr>近日点経度（Ω＋ω）</vt:lpstr>
      <vt:lpstr>計算コードの見直し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巨大惑星の移動に伴う小天体の力学的進化</dc:title>
  <dc:subject/>
  <dc:creator>磯谷</dc:creator>
  <cp:keywords/>
  <dc:description/>
  <cp:lastModifiedBy>Isoya Kazuhide</cp:lastModifiedBy>
  <cp:revision>1567</cp:revision>
  <dcterms:created xsi:type="dcterms:W3CDTF">2010-04-12T23:12:02Z</dcterms:created>
  <dcterms:modified xsi:type="dcterms:W3CDTF">2017-07-17T16:47:28Z</dcterms:modified>
  <cp:category/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